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DM Sans" charset="1" panose="00000000000000000000"/>
      <p:regular r:id="rId39"/>
    </p:embeddedFont>
    <p:embeddedFont>
      <p:font typeface="Saira Bold" charset="1" panose="00000800000000000000"/>
      <p:regular r:id="rId40"/>
    </p:embeddedFont>
    <p:embeddedFont>
      <p:font typeface="Saira Extra-Light" charset="1" panose="00000300000000000000"/>
      <p:regular r:id="rId41"/>
    </p:embeddedFont>
    <p:embeddedFont>
      <p:font typeface="DM Sans Bold" charset="1" panose="00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8632" y="1028700"/>
            <a:ext cx="603856" cy="498001"/>
          </a:xfrm>
          <a:custGeom>
            <a:avLst/>
            <a:gdLst/>
            <a:ahLst/>
            <a:cxnLst/>
            <a:rect r="r" b="b" t="t" l="l"/>
            <a:pathLst>
              <a:path h="498001" w="603856">
                <a:moveTo>
                  <a:pt x="0" y="0"/>
                </a:moveTo>
                <a:lnTo>
                  <a:pt x="603856" y="0"/>
                </a:lnTo>
                <a:lnTo>
                  <a:pt x="603856" y="498001"/>
                </a:lnTo>
                <a:lnTo>
                  <a:pt x="0" y="498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92607" y="3635269"/>
            <a:ext cx="9866693" cy="6870806"/>
          </a:xfrm>
          <a:custGeom>
            <a:avLst/>
            <a:gdLst/>
            <a:ahLst/>
            <a:cxnLst/>
            <a:rect r="r" b="b" t="t" l="l"/>
            <a:pathLst>
              <a:path h="6870806" w="9866693">
                <a:moveTo>
                  <a:pt x="0" y="0"/>
                </a:moveTo>
                <a:lnTo>
                  <a:pt x="9866693" y="0"/>
                </a:lnTo>
                <a:lnTo>
                  <a:pt x="9866693" y="6870806"/>
                </a:lnTo>
                <a:lnTo>
                  <a:pt x="0" y="6870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50331" y="1216968"/>
            <a:ext cx="2595389" cy="197664"/>
          </a:xfrm>
          <a:prstGeom prst="rect">
            <a:avLst/>
          </a:prstGeom>
        </p:spPr>
        <p:txBody>
          <a:bodyPr anchor="t" rtlCol="false" tIns="0" lIns="0" bIns="0" rIns="0">
            <a:spAutoFit/>
          </a:bodyPr>
          <a:lstStyle/>
          <a:p>
            <a:pPr algn="l">
              <a:lnSpc>
                <a:spcPts val="1462"/>
              </a:lnSpc>
            </a:pPr>
            <a:r>
              <a:rPr lang="en-US" sz="1828">
                <a:solidFill>
                  <a:srgbClr val="2F1800"/>
                </a:solidFill>
                <a:latin typeface="DM Sans"/>
                <a:ea typeface="DM Sans"/>
                <a:cs typeface="DM Sans"/>
                <a:sym typeface="DM Sans"/>
              </a:rPr>
              <a:t>IRWAN INDUSTRIES</a:t>
            </a:r>
          </a:p>
        </p:txBody>
      </p:sp>
      <p:sp>
        <p:nvSpPr>
          <p:cNvPr name="TextBox 5" id="5"/>
          <p:cNvSpPr txBox="true"/>
          <p:nvPr/>
        </p:nvSpPr>
        <p:spPr>
          <a:xfrm rot="0">
            <a:off x="1104810" y="3086613"/>
            <a:ext cx="11884331" cy="2946490"/>
          </a:xfrm>
          <a:prstGeom prst="rect">
            <a:avLst/>
          </a:prstGeom>
        </p:spPr>
        <p:txBody>
          <a:bodyPr anchor="t" rtlCol="false" tIns="0" lIns="0" bIns="0" rIns="0">
            <a:spAutoFit/>
          </a:bodyPr>
          <a:lstStyle/>
          <a:p>
            <a:pPr algn="l">
              <a:lnSpc>
                <a:spcPts val="11102"/>
              </a:lnSpc>
            </a:pPr>
            <a:r>
              <a:rPr lang="en-US" sz="12335" b="true">
                <a:solidFill>
                  <a:srgbClr val="2F1800"/>
                </a:solidFill>
                <a:latin typeface="Saira Bold"/>
                <a:ea typeface="Saira Bold"/>
                <a:cs typeface="Saira Bold"/>
                <a:sym typeface="Saira Bold"/>
              </a:rPr>
              <a:t>HR</a:t>
            </a:r>
          </a:p>
          <a:p>
            <a:pPr algn="l">
              <a:lnSpc>
                <a:spcPts val="11102"/>
              </a:lnSpc>
            </a:pPr>
            <a:r>
              <a:rPr lang="en-US" sz="12335" b="true">
                <a:solidFill>
                  <a:srgbClr val="2F1800"/>
                </a:solidFill>
                <a:latin typeface="Saira Bold"/>
                <a:ea typeface="Saira Bold"/>
                <a:cs typeface="Saira Bold"/>
                <a:sym typeface="Saira Bold"/>
              </a:rPr>
              <a:t>ANALYSIS</a:t>
            </a:r>
          </a:p>
        </p:txBody>
      </p:sp>
      <p:sp>
        <p:nvSpPr>
          <p:cNvPr name="TextBox 6" id="6"/>
          <p:cNvSpPr txBox="true"/>
          <p:nvPr/>
        </p:nvSpPr>
        <p:spPr>
          <a:xfrm rot="0">
            <a:off x="1188632" y="2236855"/>
            <a:ext cx="8039190" cy="814027"/>
          </a:xfrm>
          <a:prstGeom prst="rect">
            <a:avLst/>
          </a:prstGeom>
        </p:spPr>
        <p:txBody>
          <a:bodyPr anchor="t" rtlCol="false" tIns="0" lIns="0" bIns="0" rIns="0">
            <a:spAutoFit/>
          </a:bodyPr>
          <a:lstStyle/>
          <a:p>
            <a:pPr algn="l">
              <a:lnSpc>
                <a:spcPts val="6173"/>
              </a:lnSpc>
            </a:pPr>
            <a:r>
              <a:rPr lang="en-US" sz="6173">
                <a:solidFill>
                  <a:srgbClr val="2F1800"/>
                </a:solidFill>
                <a:latin typeface="Saira Extra-Light"/>
                <a:ea typeface="Saira Extra-Light"/>
                <a:cs typeface="Saira Extra-Light"/>
                <a:sym typeface="Saira Extra-Light"/>
              </a:rPr>
              <a:t>FINAL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TextBox 5" id="5"/>
          <p:cNvSpPr txBox="true"/>
          <p:nvPr/>
        </p:nvSpPr>
        <p:spPr>
          <a:xfrm rot="0">
            <a:off x="700257" y="890587"/>
            <a:ext cx="8618753" cy="285750"/>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NUMERICAL FEATURE</a:t>
            </a:r>
            <a:r>
              <a:rPr lang="en-US" sz="1943">
                <a:solidFill>
                  <a:srgbClr val="2F1800"/>
                </a:solidFill>
                <a:latin typeface="DM Sans"/>
                <a:ea typeface="DM Sans"/>
                <a:cs typeface="DM Sans"/>
                <a:sym typeface="DM Sans"/>
              </a:rPr>
              <a:t>S - INDIVIDUAL ATTRITION ANALYSIS</a:t>
            </a:r>
          </a:p>
        </p:txBody>
      </p:sp>
      <p:sp>
        <p:nvSpPr>
          <p:cNvPr name="TextBox 6" id="6"/>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
        <p:nvSpPr>
          <p:cNvPr name="TextBox 7" id="7"/>
          <p:cNvSpPr txBox="true"/>
          <p:nvPr/>
        </p:nvSpPr>
        <p:spPr>
          <a:xfrm rot="0">
            <a:off x="1550637" y="3790950"/>
            <a:ext cx="8618753" cy="1352550"/>
          </a:xfrm>
          <a:prstGeom prst="rect">
            <a:avLst/>
          </a:prstGeom>
        </p:spPr>
        <p:txBody>
          <a:bodyPr anchor="t" rtlCol="false" tIns="0" lIns="0" bIns="0" rIns="0">
            <a:spAutoFit/>
          </a:bodyPr>
          <a:lstStyle/>
          <a:p>
            <a:pPr algn="l" marL="505944" indent="-252972" lvl="1">
              <a:lnSpc>
                <a:spcPts val="2812"/>
              </a:lnSpc>
              <a:buFont typeface="Arial"/>
              <a:buChar char="•"/>
            </a:pPr>
            <a:r>
              <a:rPr lang="en-US" sz="2343">
                <a:solidFill>
                  <a:srgbClr val="2F1800"/>
                </a:solidFill>
                <a:latin typeface="DM Sans"/>
                <a:ea typeface="DM Sans"/>
                <a:cs typeface="DM Sans"/>
                <a:sym typeface="DM Sans"/>
              </a:rPr>
              <a:t>CORRELATION = -0.15983958238498874</a:t>
            </a:r>
          </a:p>
          <a:p>
            <a:pPr algn="l">
              <a:lnSpc>
                <a:spcPts val="2812"/>
              </a:lnSpc>
            </a:pPr>
          </a:p>
          <a:p>
            <a:pPr algn="l" marL="505944" indent="-252972" lvl="1">
              <a:lnSpc>
                <a:spcPts val="2812"/>
              </a:lnSpc>
              <a:buFont typeface="Arial"/>
              <a:buChar char="•"/>
            </a:pPr>
            <a:r>
              <a:rPr lang="en-US" sz="2343">
                <a:solidFill>
                  <a:srgbClr val="2F1800"/>
                </a:solidFill>
                <a:latin typeface="DM Sans"/>
                <a:ea typeface="DM Sans"/>
                <a:cs typeface="DM Sans"/>
                <a:sym typeface="DM Sans"/>
              </a:rPr>
              <a:t>P-VALUE = 7.147363985353831 E-10</a:t>
            </a:r>
          </a:p>
          <a:p>
            <a:pPr algn="l">
              <a:lnSpc>
                <a:spcPts val="2332"/>
              </a:lnSpc>
            </a:pPr>
          </a:p>
        </p:txBody>
      </p:sp>
      <p:grpSp>
        <p:nvGrpSpPr>
          <p:cNvPr name="Group 8" id="8"/>
          <p:cNvGrpSpPr/>
          <p:nvPr/>
        </p:nvGrpSpPr>
        <p:grpSpPr>
          <a:xfrm rot="0">
            <a:off x="1028700" y="2550719"/>
            <a:ext cx="4194441" cy="518592"/>
            <a:chOff x="0" y="0"/>
            <a:chExt cx="3287018" cy="406400"/>
          </a:xfrm>
        </p:grpSpPr>
        <p:sp>
          <p:nvSpPr>
            <p:cNvPr name="Freeform 9" id="9"/>
            <p:cNvSpPr/>
            <p:nvPr/>
          </p:nvSpPr>
          <p:spPr>
            <a:xfrm flipH="false" flipV="false" rot="0">
              <a:off x="0" y="0"/>
              <a:ext cx="3287018" cy="406400"/>
            </a:xfrm>
            <a:custGeom>
              <a:avLst/>
              <a:gdLst/>
              <a:ahLst/>
              <a:cxnLst/>
              <a:rect r="r" b="b" t="t" l="l"/>
              <a:pathLst>
                <a:path h="406400" w="3287018">
                  <a:moveTo>
                    <a:pt x="3083818" y="0"/>
                  </a:moveTo>
                  <a:cubicBezTo>
                    <a:pt x="3196042" y="0"/>
                    <a:pt x="3287018" y="90976"/>
                    <a:pt x="3287018" y="203200"/>
                  </a:cubicBezTo>
                  <a:cubicBezTo>
                    <a:pt x="3287018" y="315424"/>
                    <a:pt x="3196042" y="406400"/>
                    <a:pt x="3083818"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10" id="10"/>
            <p:cNvSpPr txBox="true"/>
            <p:nvPr/>
          </p:nvSpPr>
          <p:spPr>
            <a:xfrm>
              <a:off x="0" y="76200"/>
              <a:ext cx="3287018" cy="330200"/>
            </a:xfrm>
            <a:prstGeom prst="rect">
              <a:avLst/>
            </a:prstGeom>
          </p:spPr>
          <p:txBody>
            <a:bodyPr anchor="ctr" rtlCol="false" tIns="50800" lIns="50800" bIns="50800" rIns="50800"/>
            <a:lstStyle/>
            <a:p>
              <a:pPr algn="ctr">
                <a:lnSpc>
                  <a:spcPts val="1462"/>
                </a:lnSpc>
              </a:pPr>
            </a:p>
          </p:txBody>
        </p:sp>
      </p:grpSp>
      <p:sp>
        <p:nvSpPr>
          <p:cNvPr name="TextBox 11" id="11"/>
          <p:cNvSpPr txBox="true"/>
          <p:nvPr/>
        </p:nvSpPr>
        <p:spPr>
          <a:xfrm rot="0">
            <a:off x="1265741" y="2598511"/>
            <a:ext cx="3743893" cy="393442"/>
          </a:xfrm>
          <a:prstGeom prst="rect">
            <a:avLst/>
          </a:prstGeom>
        </p:spPr>
        <p:txBody>
          <a:bodyPr anchor="t" rtlCol="false" tIns="0" lIns="0" bIns="0" rIns="0">
            <a:spAutoFit/>
          </a:bodyPr>
          <a:lstStyle/>
          <a:p>
            <a:pPr algn="ctr">
              <a:lnSpc>
                <a:spcPts val="3214"/>
              </a:lnSpc>
            </a:pPr>
            <a:r>
              <a:rPr lang="en-US" b="true" sz="2296">
                <a:solidFill>
                  <a:srgbClr val="FFFFFF"/>
                </a:solidFill>
                <a:latin typeface="DM Sans Bold"/>
                <a:ea typeface="DM Sans Bold"/>
                <a:cs typeface="DM Sans Bold"/>
                <a:sym typeface="DM Sans Bold"/>
              </a:rPr>
              <a:t>ATTRITION CORRELATION</a:t>
            </a:r>
          </a:p>
        </p:txBody>
      </p:sp>
      <p:sp>
        <p:nvSpPr>
          <p:cNvPr name="Freeform 12" id="12"/>
          <p:cNvSpPr/>
          <p:nvPr/>
        </p:nvSpPr>
        <p:spPr>
          <a:xfrm flipH="false" flipV="false" rot="0">
            <a:off x="8352251" y="1598238"/>
            <a:ext cx="8907049" cy="7660062"/>
          </a:xfrm>
          <a:custGeom>
            <a:avLst/>
            <a:gdLst/>
            <a:ahLst/>
            <a:cxnLst/>
            <a:rect r="r" b="b" t="t" l="l"/>
            <a:pathLst>
              <a:path h="7660062" w="8907049">
                <a:moveTo>
                  <a:pt x="0" y="0"/>
                </a:moveTo>
                <a:lnTo>
                  <a:pt x="8907049" y="0"/>
                </a:lnTo>
                <a:lnTo>
                  <a:pt x="8907049" y="7660062"/>
                </a:lnTo>
                <a:lnTo>
                  <a:pt x="0" y="7660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grpSp>
        <p:nvGrpSpPr>
          <p:cNvPr name="Group 5" id="5"/>
          <p:cNvGrpSpPr/>
          <p:nvPr/>
        </p:nvGrpSpPr>
        <p:grpSpPr>
          <a:xfrm rot="0">
            <a:off x="1739655" y="1638697"/>
            <a:ext cx="3295545" cy="518592"/>
            <a:chOff x="0" y="0"/>
            <a:chExt cx="2582588" cy="406400"/>
          </a:xfrm>
        </p:grpSpPr>
        <p:sp>
          <p:nvSpPr>
            <p:cNvPr name="Freeform 6" id="6"/>
            <p:cNvSpPr/>
            <p:nvPr/>
          </p:nvSpPr>
          <p:spPr>
            <a:xfrm flipH="false" flipV="false" rot="0">
              <a:off x="0" y="0"/>
              <a:ext cx="2582588" cy="406400"/>
            </a:xfrm>
            <a:custGeom>
              <a:avLst/>
              <a:gdLst/>
              <a:ahLst/>
              <a:cxnLst/>
              <a:rect r="r" b="b" t="t" l="l"/>
              <a:pathLst>
                <a:path h="406400" w="2582588">
                  <a:moveTo>
                    <a:pt x="2379388" y="0"/>
                  </a:moveTo>
                  <a:cubicBezTo>
                    <a:pt x="2491613" y="0"/>
                    <a:pt x="2582588" y="90976"/>
                    <a:pt x="2582588" y="203200"/>
                  </a:cubicBezTo>
                  <a:cubicBezTo>
                    <a:pt x="2582588" y="315424"/>
                    <a:pt x="2491613" y="406400"/>
                    <a:pt x="2379388"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7" id="7"/>
            <p:cNvSpPr txBox="true"/>
            <p:nvPr/>
          </p:nvSpPr>
          <p:spPr>
            <a:xfrm>
              <a:off x="0" y="76200"/>
              <a:ext cx="2582588" cy="330200"/>
            </a:xfrm>
            <a:prstGeom prst="rect">
              <a:avLst/>
            </a:prstGeom>
          </p:spPr>
          <p:txBody>
            <a:bodyPr anchor="ctr" rtlCol="false" tIns="50800" lIns="50800" bIns="50800" rIns="50800"/>
            <a:lstStyle/>
            <a:p>
              <a:pPr algn="ctr">
                <a:lnSpc>
                  <a:spcPts val="1462"/>
                </a:lnSpc>
              </a:pPr>
            </a:p>
          </p:txBody>
        </p:sp>
      </p:grpSp>
      <p:sp>
        <p:nvSpPr>
          <p:cNvPr name="Freeform 8" id="8"/>
          <p:cNvSpPr/>
          <p:nvPr/>
        </p:nvSpPr>
        <p:spPr>
          <a:xfrm flipH="false" flipV="false" rot="0">
            <a:off x="15548272" y="0"/>
            <a:ext cx="2739728" cy="2356166"/>
          </a:xfrm>
          <a:custGeom>
            <a:avLst/>
            <a:gdLst/>
            <a:ahLst/>
            <a:cxnLst/>
            <a:rect r="r" b="b" t="t" l="l"/>
            <a:pathLst>
              <a:path h="2356166" w="2739728">
                <a:moveTo>
                  <a:pt x="0" y="0"/>
                </a:moveTo>
                <a:lnTo>
                  <a:pt x="2739728" y="0"/>
                </a:lnTo>
                <a:lnTo>
                  <a:pt x="2739728" y="2356166"/>
                </a:lnTo>
                <a:lnTo>
                  <a:pt x="0" y="2356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976696" y="2204914"/>
            <a:ext cx="13137104" cy="8013634"/>
          </a:xfrm>
          <a:custGeom>
            <a:avLst/>
            <a:gdLst/>
            <a:ahLst/>
            <a:cxnLst/>
            <a:rect r="r" b="b" t="t" l="l"/>
            <a:pathLst>
              <a:path h="8013634" w="13137104">
                <a:moveTo>
                  <a:pt x="0" y="0"/>
                </a:moveTo>
                <a:lnTo>
                  <a:pt x="13137105" y="0"/>
                </a:lnTo>
                <a:lnTo>
                  <a:pt x="13137105" y="8013634"/>
                </a:lnTo>
                <a:lnTo>
                  <a:pt x="0" y="8013634"/>
                </a:lnTo>
                <a:lnTo>
                  <a:pt x="0" y="0"/>
                </a:lnTo>
                <a:close/>
              </a:path>
            </a:pathLst>
          </a:custGeom>
          <a:blipFill>
            <a:blip r:embed="rId4"/>
            <a:stretch>
              <a:fillRect l="0" t="0" r="0" b="0"/>
            </a:stretch>
          </a:blipFill>
        </p:spPr>
      </p:sp>
      <p:sp>
        <p:nvSpPr>
          <p:cNvPr name="TextBox 10" id="10"/>
          <p:cNvSpPr txBox="true"/>
          <p:nvPr/>
        </p:nvSpPr>
        <p:spPr>
          <a:xfrm rot="0">
            <a:off x="700257" y="890587"/>
            <a:ext cx="8618753" cy="285750"/>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NUMERICAL FEATURE</a:t>
            </a:r>
            <a:r>
              <a:rPr lang="en-US" sz="1943">
                <a:solidFill>
                  <a:srgbClr val="2F1800"/>
                </a:solidFill>
                <a:latin typeface="DM Sans"/>
                <a:ea typeface="DM Sans"/>
                <a:cs typeface="DM Sans"/>
                <a:sym typeface="DM Sans"/>
              </a:rPr>
              <a:t>S - INDIVIDUAL ATTRITION ANALYSIS</a:t>
            </a:r>
          </a:p>
        </p:txBody>
      </p:sp>
      <p:sp>
        <p:nvSpPr>
          <p:cNvPr name="TextBox 11" id="11"/>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
        <p:nvSpPr>
          <p:cNvPr name="TextBox 12" id="12"/>
          <p:cNvSpPr txBox="true"/>
          <p:nvPr/>
        </p:nvSpPr>
        <p:spPr>
          <a:xfrm rot="0">
            <a:off x="1976696" y="1686489"/>
            <a:ext cx="2821464" cy="393442"/>
          </a:xfrm>
          <a:prstGeom prst="rect">
            <a:avLst/>
          </a:prstGeom>
        </p:spPr>
        <p:txBody>
          <a:bodyPr anchor="t" rtlCol="false" tIns="0" lIns="0" bIns="0" rIns="0">
            <a:spAutoFit/>
          </a:bodyPr>
          <a:lstStyle/>
          <a:p>
            <a:pPr algn="ctr">
              <a:lnSpc>
                <a:spcPts val="3214"/>
              </a:lnSpc>
            </a:pPr>
            <a:r>
              <a:rPr lang="en-US" b="true" sz="2296">
                <a:solidFill>
                  <a:srgbClr val="FFFFFF"/>
                </a:solidFill>
                <a:latin typeface="DM Sans Bold"/>
                <a:ea typeface="DM Sans Bold"/>
                <a:cs typeface="DM Sans Bold"/>
                <a:sym typeface="DM Sans Bold"/>
              </a:rPr>
              <a:t>BOXPLOT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grpSp>
        <p:nvGrpSpPr>
          <p:cNvPr name="Group 5" id="5"/>
          <p:cNvGrpSpPr/>
          <p:nvPr/>
        </p:nvGrpSpPr>
        <p:grpSpPr>
          <a:xfrm rot="0">
            <a:off x="1739655" y="1638697"/>
            <a:ext cx="3295545" cy="518592"/>
            <a:chOff x="0" y="0"/>
            <a:chExt cx="2582588" cy="406400"/>
          </a:xfrm>
        </p:grpSpPr>
        <p:sp>
          <p:nvSpPr>
            <p:cNvPr name="Freeform 6" id="6"/>
            <p:cNvSpPr/>
            <p:nvPr/>
          </p:nvSpPr>
          <p:spPr>
            <a:xfrm flipH="false" flipV="false" rot="0">
              <a:off x="0" y="0"/>
              <a:ext cx="2582588" cy="406400"/>
            </a:xfrm>
            <a:custGeom>
              <a:avLst/>
              <a:gdLst/>
              <a:ahLst/>
              <a:cxnLst/>
              <a:rect r="r" b="b" t="t" l="l"/>
              <a:pathLst>
                <a:path h="406400" w="2582588">
                  <a:moveTo>
                    <a:pt x="2379388" y="0"/>
                  </a:moveTo>
                  <a:cubicBezTo>
                    <a:pt x="2491613" y="0"/>
                    <a:pt x="2582588" y="90976"/>
                    <a:pt x="2582588" y="203200"/>
                  </a:cubicBezTo>
                  <a:cubicBezTo>
                    <a:pt x="2582588" y="315424"/>
                    <a:pt x="2491613" y="406400"/>
                    <a:pt x="2379388"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7" id="7"/>
            <p:cNvSpPr txBox="true"/>
            <p:nvPr/>
          </p:nvSpPr>
          <p:spPr>
            <a:xfrm>
              <a:off x="0" y="76200"/>
              <a:ext cx="2582588" cy="330200"/>
            </a:xfrm>
            <a:prstGeom prst="rect">
              <a:avLst/>
            </a:prstGeom>
          </p:spPr>
          <p:txBody>
            <a:bodyPr anchor="ctr" rtlCol="false" tIns="50800" lIns="50800" bIns="50800" rIns="50800"/>
            <a:lstStyle/>
            <a:p>
              <a:pPr algn="ctr">
                <a:lnSpc>
                  <a:spcPts val="1462"/>
                </a:lnSpc>
              </a:pPr>
            </a:p>
          </p:txBody>
        </p:sp>
      </p:grpSp>
      <p:sp>
        <p:nvSpPr>
          <p:cNvPr name="Freeform 8" id="8"/>
          <p:cNvSpPr/>
          <p:nvPr/>
        </p:nvSpPr>
        <p:spPr>
          <a:xfrm flipH="false" flipV="false" rot="0">
            <a:off x="15548272" y="0"/>
            <a:ext cx="2739728" cy="2356166"/>
          </a:xfrm>
          <a:custGeom>
            <a:avLst/>
            <a:gdLst/>
            <a:ahLst/>
            <a:cxnLst/>
            <a:rect r="r" b="b" t="t" l="l"/>
            <a:pathLst>
              <a:path h="2356166" w="2739728">
                <a:moveTo>
                  <a:pt x="0" y="0"/>
                </a:moveTo>
                <a:lnTo>
                  <a:pt x="2739728" y="0"/>
                </a:lnTo>
                <a:lnTo>
                  <a:pt x="2739728" y="2356166"/>
                </a:lnTo>
                <a:lnTo>
                  <a:pt x="0" y="2356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1094770" y="2476823"/>
            <a:ext cx="16098461" cy="6781477"/>
          </a:xfrm>
          <a:custGeom>
            <a:avLst/>
            <a:gdLst/>
            <a:ahLst/>
            <a:cxnLst/>
            <a:rect r="r" b="b" t="t" l="l"/>
            <a:pathLst>
              <a:path h="6781477" w="16098461">
                <a:moveTo>
                  <a:pt x="0" y="0"/>
                </a:moveTo>
                <a:lnTo>
                  <a:pt x="16098460" y="0"/>
                </a:lnTo>
                <a:lnTo>
                  <a:pt x="16098460" y="6781477"/>
                </a:lnTo>
                <a:lnTo>
                  <a:pt x="0" y="6781477"/>
                </a:lnTo>
                <a:lnTo>
                  <a:pt x="0" y="0"/>
                </a:lnTo>
                <a:close/>
              </a:path>
            </a:pathLst>
          </a:custGeom>
          <a:blipFill>
            <a:blip r:embed="rId4"/>
            <a:stretch>
              <a:fillRect l="0" t="0" r="0" b="0"/>
            </a:stretch>
          </a:blipFill>
        </p:spPr>
      </p:sp>
      <p:sp>
        <p:nvSpPr>
          <p:cNvPr name="TextBox 10" id="10"/>
          <p:cNvSpPr txBox="true"/>
          <p:nvPr/>
        </p:nvSpPr>
        <p:spPr>
          <a:xfrm rot="0">
            <a:off x="700257" y="890587"/>
            <a:ext cx="8618753" cy="285750"/>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CATEGORICAL FEATURES</a:t>
            </a:r>
            <a:r>
              <a:rPr lang="en-US" sz="1943">
                <a:solidFill>
                  <a:srgbClr val="2F1800"/>
                </a:solidFill>
                <a:latin typeface="DM Sans"/>
                <a:ea typeface="DM Sans"/>
                <a:cs typeface="DM Sans"/>
                <a:sym typeface="DM Sans"/>
              </a:rPr>
              <a:t> - INDIVIDUAL ATTRITION ANALYSIS</a:t>
            </a:r>
          </a:p>
        </p:txBody>
      </p:sp>
      <p:sp>
        <p:nvSpPr>
          <p:cNvPr name="TextBox 11" id="11"/>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
        <p:nvSpPr>
          <p:cNvPr name="TextBox 12" id="12"/>
          <p:cNvSpPr txBox="true"/>
          <p:nvPr/>
        </p:nvSpPr>
        <p:spPr>
          <a:xfrm rot="0">
            <a:off x="1976696" y="1686489"/>
            <a:ext cx="2821464" cy="393442"/>
          </a:xfrm>
          <a:prstGeom prst="rect">
            <a:avLst/>
          </a:prstGeom>
        </p:spPr>
        <p:txBody>
          <a:bodyPr anchor="t" rtlCol="false" tIns="0" lIns="0" bIns="0" rIns="0">
            <a:spAutoFit/>
          </a:bodyPr>
          <a:lstStyle/>
          <a:p>
            <a:pPr algn="ctr">
              <a:lnSpc>
                <a:spcPts val="3214"/>
              </a:lnSpc>
            </a:pPr>
            <a:r>
              <a:rPr lang="en-US" b="true" sz="2296">
                <a:solidFill>
                  <a:srgbClr val="FFFFFF"/>
                </a:solidFill>
                <a:latin typeface="DM Sans Bold"/>
                <a:ea typeface="DM Sans Bold"/>
                <a:cs typeface="DM Sans Bold"/>
                <a:sym typeface="DM Sans Bold"/>
              </a:rPr>
              <a:t>BAR CHART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TextBox 5" id="5"/>
          <p:cNvSpPr txBox="true"/>
          <p:nvPr/>
        </p:nvSpPr>
        <p:spPr>
          <a:xfrm rot="0">
            <a:off x="700257" y="890587"/>
            <a:ext cx="8618753" cy="285750"/>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CATEGORICAL FEATURE</a:t>
            </a:r>
            <a:r>
              <a:rPr lang="en-US" sz="1943">
                <a:solidFill>
                  <a:srgbClr val="2F1800"/>
                </a:solidFill>
                <a:latin typeface="DM Sans"/>
                <a:ea typeface="DM Sans"/>
                <a:cs typeface="DM Sans"/>
                <a:sym typeface="DM Sans"/>
              </a:rPr>
              <a:t>S - INDIVIDUAL ATTRITION ANALYSIS</a:t>
            </a:r>
          </a:p>
        </p:txBody>
      </p:sp>
      <p:sp>
        <p:nvSpPr>
          <p:cNvPr name="TextBox 6" id="6"/>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
        <p:nvSpPr>
          <p:cNvPr name="TextBox 7" id="7"/>
          <p:cNvSpPr txBox="true"/>
          <p:nvPr/>
        </p:nvSpPr>
        <p:spPr>
          <a:xfrm rot="0">
            <a:off x="1550637" y="3790950"/>
            <a:ext cx="8618753" cy="647700"/>
          </a:xfrm>
          <a:prstGeom prst="rect">
            <a:avLst/>
          </a:prstGeom>
        </p:spPr>
        <p:txBody>
          <a:bodyPr anchor="t" rtlCol="false" tIns="0" lIns="0" bIns="0" rIns="0">
            <a:spAutoFit/>
          </a:bodyPr>
          <a:lstStyle/>
          <a:p>
            <a:pPr algn="l" marL="505944" indent="-252972" lvl="1">
              <a:lnSpc>
                <a:spcPts val="2812"/>
              </a:lnSpc>
              <a:buFont typeface="Arial"/>
              <a:buChar char="•"/>
            </a:pPr>
            <a:r>
              <a:rPr lang="en-US" sz="2343">
                <a:solidFill>
                  <a:srgbClr val="2F1800"/>
                </a:solidFill>
                <a:latin typeface="DM Sans"/>
                <a:ea typeface="DM Sans"/>
                <a:cs typeface="DM Sans"/>
                <a:sym typeface="DM Sans"/>
              </a:rPr>
              <a:t>CORRELATION = 0.12287973746788898</a:t>
            </a:r>
          </a:p>
          <a:p>
            <a:pPr algn="l">
              <a:lnSpc>
                <a:spcPts val="2332"/>
              </a:lnSpc>
            </a:pPr>
          </a:p>
        </p:txBody>
      </p:sp>
      <p:grpSp>
        <p:nvGrpSpPr>
          <p:cNvPr name="Group 8" id="8"/>
          <p:cNvGrpSpPr/>
          <p:nvPr/>
        </p:nvGrpSpPr>
        <p:grpSpPr>
          <a:xfrm rot="0">
            <a:off x="1028700" y="2550719"/>
            <a:ext cx="4194441" cy="518592"/>
            <a:chOff x="0" y="0"/>
            <a:chExt cx="3287018" cy="406400"/>
          </a:xfrm>
        </p:grpSpPr>
        <p:sp>
          <p:nvSpPr>
            <p:cNvPr name="Freeform 9" id="9"/>
            <p:cNvSpPr/>
            <p:nvPr/>
          </p:nvSpPr>
          <p:spPr>
            <a:xfrm flipH="false" flipV="false" rot="0">
              <a:off x="0" y="0"/>
              <a:ext cx="3287018" cy="406400"/>
            </a:xfrm>
            <a:custGeom>
              <a:avLst/>
              <a:gdLst/>
              <a:ahLst/>
              <a:cxnLst/>
              <a:rect r="r" b="b" t="t" l="l"/>
              <a:pathLst>
                <a:path h="406400" w="3287018">
                  <a:moveTo>
                    <a:pt x="3083818" y="0"/>
                  </a:moveTo>
                  <a:cubicBezTo>
                    <a:pt x="3196042" y="0"/>
                    <a:pt x="3287018" y="90976"/>
                    <a:pt x="3287018" y="203200"/>
                  </a:cubicBezTo>
                  <a:cubicBezTo>
                    <a:pt x="3287018" y="315424"/>
                    <a:pt x="3196042" y="406400"/>
                    <a:pt x="3083818"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10" id="10"/>
            <p:cNvSpPr txBox="true"/>
            <p:nvPr/>
          </p:nvSpPr>
          <p:spPr>
            <a:xfrm>
              <a:off x="0" y="76200"/>
              <a:ext cx="3287018" cy="330200"/>
            </a:xfrm>
            <a:prstGeom prst="rect">
              <a:avLst/>
            </a:prstGeom>
          </p:spPr>
          <p:txBody>
            <a:bodyPr anchor="ctr" rtlCol="false" tIns="50800" lIns="50800" bIns="50800" rIns="50800"/>
            <a:lstStyle/>
            <a:p>
              <a:pPr algn="ctr">
                <a:lnSpc>
                  <a:spcPts val="1462"/>
                </a:lnSpc>
              </a:pPr>
            </a:p>
          </p:txBody>
        </p:sp>
      </p:grpSp>
      <p:sp>
        <p:nvSpPr>
          <p:cNvPr name="TextBox 11" id="11"/>
          <p:cNvSpPr txBox="true"/>
          <p:nvPr/>
        </p:nvSpPr>
        <p:spPr>
          <a:xfrm rot="0">
            <a:off x="1265741" y="2598511"/>
            <a:ext cx="3743893" cy="393442"/>
          </a:xfrm>
          <a:prstGeom prst="rect">
            <a:avLst/>
          </a:prstGeom>
        </p:spPr>
        <p:txBody>
          <a:bodyPr anchor="t" rtlCol="false" tIns="0" lIns="0" bIns="0" rIns="0">
            <a:spAutoFit/>
          </a:bodyPr>
          <a:lstStyle/>
          <a:p>
            <a:pPr algn="ctr">
              <a:lnSpc>
                <a:spcPts val="3214"/>
              </a:lnSpc>
            </a:pPr>
            <a:r>
              <a:rPr lang="en-US" b="true" sz="2296">
                <a:solidFill>
                  <a:srgbClr val="FFFFFF"/>
                </a:solidFill>
                <a:latin typeface="DM Sans Bold"/>
                <a:ea typeface="DM Sans Bold"/>
                <a:cs typeface="DM Sans Bold"/>
                <a:sym typeface="DM Sans Bold"/>
              </a:rPr>
              <a:t>ATTRITION CORRELATION</a:t>
            </a:r>
          </a:p>
        </p:txBody>
      </p:sp>
      <p:sp>
        <p:nvSpPr>
          <p:cNvPr name="Freeform 12" id="12"/>
          <p:cNvSpPr/>
          <p:nvPr/>
        </p:nvSpPr>
        <p:spPr>
          <a:xfrm flipH="false" flipV="false" rot="0">
            <a:off x="8352251" y="1598238"/>
            <a:ext cx="8907049" cy="7660062"/>
          </a:xfrm>
          <a:custGeom>
            <a:avLst/>
            <a:gdLst/>
            <a:ahLst/>
            <a:cxnLst/>
            <a:rect r="r" b="b" t="t" l="l"/>
            <a:pathLst>
              <a:path h="7660062" w="8907049">
                <a:moveTo>
                  <a:pt x="0" y="0"/>
                </a:moveTo>
                <a:lnTo>
                  <a:pt x="8907049" y="0"/>
                </a:lnTo>
                <a:lnTo>
                  <a:pt x="8907049" y="7660062"/>
                </a:lnTo>
                <a:lnTo>
                  <a:pt x="0" y="7660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Freeform 5" id="5"/>
          <p:cNvSpPr/>
          <p:nvPr/>
        </p:nvSpPr>
        <p:spPr>
          <a:xfrm flipH="false" flipV="false" rot="0">
            <a:off x="2833676" y="1520477"/>
            <a:ext cx="6052674" cy="6089693"/>
          </a:xfrm>
          <a:custGeom>
            <a:avLst/>
            <a:gdLst/>
            <a:ahLst/>
            <a:cxnLst/>
            <a:rect r="r" b="b" t="t" l="l"/>
            <a:pathLst>
              <a:path h="6089693" w="6052674">
                <a:moveTo>
                  <a:pt x="0" y="0"/>
                </a:moveTo>
                <a:lnTo>
                  <a:pt x="6052674" y="0"/>
                </a:lnTo>
                <a:lnTo>
                  <a:pt x="6052674" y="6089693"/>
                </a:lnTo>
                <a:lnTo>
                  <a:pt x="0" y="6089693"/>
                </a:lnTo>
                <a:lnTo>
                  <a:pt x="0" y="0"/>
                </a:lnTo>
                <a:close/>
              </a:path>
            </a:pathLst>
          </a:custGeom>
          <a:blipFill>
            <a:blip r:embed="rId2"/>
            <a:stretch>
              <a:fillRect l="0" t="0" r="0" b="0"/>
            </a:stretch>
          </a:blipFill>
        </p:spPr>
      </p:sp>
      <p:sp>
        <p:nvSpPr>
          <p:cNvPr name="Freeform 6" id="6"/>
          <p:cNvSpPr/>
          <p:nvPr/>
        </p:nvSpPr>
        <p:spPr>
          <a:xfrm flipH="false" flipV="false" rot="0">
            <a:off x="9319010" y="6102441"/>
            <a:ext cx="5424468" cy="3948928"/>
          </a:xfrm>
          <a:custGeom>
            <a:avLst/>
            <a:gdLst/>
            <a:ahLst/>
            <a:cxnLst/>
            <a:rect r="r" b="b" t="t" l="l"/>
            <a:pathLst>
              <a:path h="3948928" w="5424468">
                <a:moveTo>
                  <a:pt x="0" y="0"/>
                </a:moveTo>
                <a:lnTo>
                  <a:pt x="5424468" y="0"/>
                </a:lnTo>
                <a:lnTo>
                  <a:pt x="5424468" y="3948928"/>
                </a:lnTo>
                <a:lnTo>
                  <a:pt x="0" y="3948928"/>
                </a:lnTo>
                <a:lnTo>
                  <a:pt x="0" y="0"/>
                </a:lnTo>
                <a:close/>
              </a:path>
            </a:pathLst>
          </a:custGeom>
          <a:blipFill>
            <a:blip r:embed="rId3"/>
            <a:stretch>
              <a:fillRect l="0" t="0" r="0" b="0"/>
            </a:stretch>
          </a:blipFill>
        </p:spPr>
      </p:sp>
      <p:sp>
        <p:nvSpPr>
          <p:cNvPr name="TextBox 7" id="7"/>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
        <p:nvSpPr>
          <p:cNvPr name="Freeform 8" id="8"/>
          <p:cNvSpPr/>
          <p:nvPr/>
        </p:nvSpPr>
        <p:spPr>
          <a:xfrm flipH="false" flipV="false" rot="0">
            <a:off x="11112916" y="748346"/>
            <a:ext cx="5585138" cy="5199256"/>
          </a:xfrm>
          <a:custGeom>
            <a:avLst/>
            <a:gdLst/>
            <a:ahLst/>
            <a:cxnLst/>
            <a:rect r="r" b="b" t="t" l="l"/>
            <a:pathLst>
              <a:path h="5199256" w="5585138">
                <a:moveTo>
                  <a:pt x="0" y="0"/>
                </a:moveTo>
                <a:lnTo>
                  <a:pt x="5585138" y="0"/>
                </a:lnTo>
                <a:lnTo>
                  <a:pt x="5585138" y="5199256"/>
                </a:lnTo>
                <a:lnTo>
                  <a:pt x="0" y="5199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386373" y="5031353"/>
            <a:ext cx="4504574" cy="4124325"/>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BUILD RANDOM FOREST</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OVER SAMPLING</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SEPARETE TRAIN/TEST GROUPS</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MODEL FITTING</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VALIDATION</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CROSS VALIDATION</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EXTRACT RF IMPORTANT FEATURES</a:t>
            </a:r>
          </a:p>
          <a:p>
            <a:pPr algn="l">
              <a:lnSpc>
                <a:spcPts val="2332"/>
              </a:lnSpc>
            </a:pPr>
          </a:p>
        </p:txBody>
      </p:sp>
      <p:grpSp>
        <p:nvGrpSpPr>
          <p:cNvPr name="Group 3" id="3"/>
          <p:cNvGrpSpPr/>
          <p:nvPr/>
        </p:nvGrpSpPr>
        <p:grpSpPr>
          <a:xfrm rot="0">
            <a:off x="11386373" y="3492146"/>
            <a:ext cx="5776092" cy="574461"/>
            <a:chOff x="0" y="0"/>
            <a:chExt cx="4086274" cy="406400"/>
          </a:xfrm>
        </p:grpSpPr>
        <p:sp>
          <p:nvSpPr>
            <p:cNvPr name="Freeform 4" id="4"/>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5" id="5"/>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Freeform 6" id="6"/>
          <p:cNvSpPr/>
          <p:nvPr/>
        </p:nvSpPr>
        <p:spPr>
          <a:xfrm flipH="false" flipV="false" rot="0">
            <a:off x="647700" y="1295364"/>
            <a:ext cx="9698090" cy="9028040"/>
          </a:xfrm>
          <a:custGeom>
            <a:avLst/>
            <a:gdLst/>
            <a:ahLst/>
            <a:cxnLst/>
            <a:rect r="r" b="b" t="t" l="l"/>
            <a:pathLst>
              <a:path h="9028040" w="9698090">
                <a:moveTo>
                  <a:pt x="0" y="0"/>
                </a:moveTo>
                <a:lnTo>
                  <a:pt x="9698090" y="0"/>
                </a:lnTo>
                <a:lnTo>
                  <a:pt x="9698090" y="9028040"/>
                </a:lnTo>
                <a:lnTo>
                  <a:pt x="0" y="9028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386373" y="1382785"/>
            <a:ext cx="613010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SELECTING FEATURES</a:t>
            </a:r>
          </a:p>
        </p:txBody>
      </p:sp>
      <p:sp>
        <p:nvSpPr>
          <p:cNvPr name="TextBox 8" id="8"/>
          <p:cNvSpPr txBox="true"/>
          <p:nvPr/>
        </p:nvSpPr>
        <p:spPr>
          <a:xfrm rot="0">
            <a:off x="11801833" y="3550217"/>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MACHINE LEARNING MODEL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grpSp>
        <p:nvGrpSpPr>
          <p:cNvPr name="Group 5" id="5"/>
          <p:cNvGrpSpPr/>
          <p:nvPr/>
        </p:nvGrpSpPr>
        <p:grpSpPr>
          <a:xfrm rot="0">
            <a:off x="1028700" y="1586838"/>
            <a:ext cx="3295545" cy="518592"/>
            <a:chOff x="0" y="0"/>
            <a:chExt cx="2582588" cy="406400"/>
          </a:xfrm>
        </p:grpSpPr>
        <p:sp>
          <p:nvSpPr>
            <p:cNvPr name="Freeform 6" id="6"/>
            <p:cNvSpPr/>
            <p:nvPr/>
          </p:nvSpPr>
          <p:spPr>
            <a:xfrm flipH="false" flipV="false" rot="0">
              <a:off x="0" y="0"/>
              <a:ext cx="2582588" cy="406400"/>
            </a:xfrm>
            <a:custGeom>
              <a:avLst/>
              <a:gdLst/>
              <a:ahLst/>
              <a:cxnLst/>
              <a:rect r="r" b="b" t="t" l="l"/>
              <a:pathLst>
                <a:path h="406400" w="2582588">
                  <a:moveTo>
                    <a:pt x="2379388" y="0"/>
                  </a:moveTo>
                  <a:cubicBezTo>
                    <a:pt x="2491613" y="0"/>
                    <a:pt x="2582588" y="90976"/>
                    <a:pt x="2582588" y="203200"/>
                  </a:cubicBezTo>
                  <a:cubicBezTo>
                    <a:pt x="2582588" y="315424"/>
                    <a:pt x="2491613" y="406400"/>
                    <a:pt x="2379388"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7" id="7"/>
            <p:cNvSpPr txBox="true"/>
            <p:nvPr/>
          </p:nvSpPr>
          <p:spPr>
            <a:xfrm>
              <a:off x="0" y="76200"/>
              <a:ext cx="2582588" cy="330200"/>
            </a:xfrm>
            <a:prstGeom prst="rect">
              <a:avLst/>
            </a:prstGeom>
          </p:spPr>
          <p:txBody>
            <a:bodyPr anchor="ctr" rtlCol="false" tIns="50800" lIns="50800" bIns="50800" rIns="50800"/>
            <a:lstStyle/>
            <a:p>
              <a:pPr algn="ctr">
                <a:lnSpc>
                  <a:spcPts val="1462"/>
                </a:lnSpc>
              </a:pPr>
            </a:p>
          </p:txBody>
        </p:sp>
      </p:grpSp>
      <p:sp>
        <p:nvSpPr>
          <p:cNvPr name="Freeform 8" id="8"/>
          <p:cNvSpPr/>
          <p:nvPr/>
        </p:nvSpPr>
        <p:spPr>
          <a:xfrm flipH="false" flipV="false" rot="0">
            <a:off x="8694552" y="2996358"/>
            <a:ext cx="7553187" cy="5985358"/>
          </a:xfrm>
          <a:custGeom>
            <a:avLst/>
            <a:gdLst/>
            <a:ahLst/>
            <a:cxnLst/>
            <a:rect r="r" b="b" t="t" l="l"/>
            <a:pathLst>
              <a:path h="5985358" w="7553187">
                <a:moveTo>
                  <a:pt x="0" y="0"/>
                </a:moveTo>
                <a:lnTo>
                  <a:pt x="7553187" y="0"/>
                </a:lnTo>
                <a:lnTo>
                  <a:pt x="7553187" y="5985359"/>
                </a:lnTo>
                <a:lnTo>
                  <a:pt x="0" y="5985359"/>
                </a:lnTo>
                <a:lnTo>
                  <a:pt x="0" y="0"/>
                </a:lnTo>
                <a:close/>
              </a:path>
            </a:pathLst>
          </a:custGeom>
          <a:blipFill>
            <a:blip r:embed="rId2"/>
            <a:stretch>
              <a:fillRect l="0" t="0" r="0" b="0"/>
            </a:stretch>
          </a:blipFill>
        </p:spPr>
      </p:sp>
      <p:sp>
        <p:nvSpPr>
          <p:cNvPr name="Freeform 9" id="9"/>
          <p:cNvSpPr/>
          <p:nvPr/>
        </p:nvSpPr>
        <p:spPr>
          <a:xfrm flipH="false" flipV="false" rot="0">
            <a:off x="3698685" y="5047507"/>
            <a:ext cx="3664529" cy="4833312"/>
          </a:xfrm>
          <a:custGeom>
            <a:avLst/>
            <a:gdLst/>
            <a:ahLst/>
            <a:cxnLst/>
            <a:rect r="r" b="b" t="t" l="l"/>
            <a:pathLst>
              <a:path h="4833312" w="3664529">
                <a:moveTo>
                  <a:pt x="0" y="0"/>
                </a:moveTo>
                <a:lnTo>
                  <a:pt x="3664529" y="0"/>
                </a:lnTo>
                <a:lnTo>
                  <a:pt x="3664529" y="4833311"/>
                </a:lnTo>
                <a:lnTo>
                  <a:pt x="0" y="48333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0" id="10"/>
          <p:cNvSpPr txBox="true"/>
          <p:nvPr/>
        </p:nvSpPr>
        <p:spPr>
          <a:xfrm rot="0">
            <a:off x="700257" y="890587"/>
            <a:ext cx="8618753" cy="285750"/>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VALIDATION</a:t>
            </a:r>
          </a:p>
        </p:txBody>
      </p:sp>
      <p:sp>
        <p:nvSpPr>
          <p:cNvPr name="TextBox 11" id="11"/>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MACHINE LEARNING MODEL</a:t>
            </a:r>
          </a:p>
        </p:txBody>
      </p:sp>
      <p:sp>
        <p:nvSpPr>
          <p:cNvPr name="TextBox 12" id="12"/>
          <p:cNvSpPr txBox="true"/>
          <p:nvPr/>
        </p:nvSpPr>
        <p:spPr>
          <a:xfrm rot="0">
            <a:off x="1265741" y="1634630"/>
            <a:ext cx="2821464" cy="393442"/>
          </a:xfrm>
          <a:prstGeom prst="rect">
            <a:avLst/>
          </a:prstGeom>
        </p:spPr>
        <p:txBody>
          <a:bodyPr anchor="t" rtlCol="false" tIns="0" lIns="0" bIns="0" rIns="0">
            <a:spAutoFit/>
          </a:bodyPr>
          <a:lstStyle/>
          <a:p>
            <a:pPr algn="ctr">
              <a:lnSpc>
                <a:spcPts val="3214"/>
              </a:lnSpc>
            </a:pPr>
            <a:r>
              <a:rPr lang="en-US" b="true" sz="2296">
                <a:solidFill>
                  <a:srgbClr val="FFFFFF"/>
                </a:solidFill>
                <a:latin typeface="DM Sans Bold"/>
                <a:ea typeface="DM Sans Bold"/>
                <a:cs typeface="DM Sans Bold"/>
                <a:sym typeface="DM Sans Bold"/>
              </a:rPr>
              <a:t>SCORES</a:t>
            </a:r>
          </a:p>
        </p:txBody>
      </p:sp>
      <p:sp>
        <p:nvSpPr>
          <p:cNvPr name="TextBox 13" id="13"/>
          <p:cNvSpPr txBox="true"/>
          <p:nvPr/>
        </p:nvSpPr>
        <p:spPr>
          <a:xfrm rot="0">
            <a:off x="1395128" y="2342981"/>
            <a:ext cx="7748872" cy="2466975"/>
          </a:xfrm>
          <a:prstGeom prst="rect">
            <a:avLst/>
          </a:prstGeom>
        </p:spPr>
        <p:txBody>
          <a:bodyPr anchor="t" rtlCol="false" tIns="0" lIns="0" bIns="0" rIns="0">
            <a:spAutoFit/>
          </a:bodyPr>
          <a:lstStyle/>
          <a:p>
            <a:pPr algn="l" marL="505944" indent="-252972" lvl="1">
              <a:lnSpc>
                <a:spcPts val="2812"/>
              </a:lnSpc>
              <a:buFont typeface="Arial"/>
              <a:buChar char="•"/>
            </a:pPr>
            <a:r>
              <a:rPr lang="en-US" b="true" sz="2343">
                <a:solidFill>
                  <a:srgbClr val="2F1800"/>
                </a:solidFill>
                <a:latin typeface="DM Sans Bold"/>
                <a:ea typeface="DM Sans Bold"/>
                <a:cs typeface="DM Sans Bold"/>
                <a:sym typeface="DM Sans Bold"/>
              </a:rPr>
              <a:t>RANDOM FOREST ACCURACY SCORE: 93.72 %</a:t>
            </a:r>
          </a:p>
          <a:p>
            <a:pPr algn="l">
              <a:lnSpc>
                <a:spcPts val="2812"/>
              </a:lnSpc>
            </a:pPr>
          </a:p>
          <a:p>
            <a:pPr algn="l" marL="505944" indent="-252972" lvl="1">
              <a:lnSpc>
                <a:spcPts val="2812"/>
              </a:lnSpc>
              <a:buFont typeface="Arial"/>
              <a:buChar char="•"/>
            </a:pPr>
            <a:r>
              <a:rPr lang="en-US" b="true" sz="2343">
                <a:solidFill>
                  <a:srgbClr val="2F1800"/>
                </a:solidFill>
                <a:latin typeface="DM Sans Bold"/>
                <a:ea typeface="DM Sans Bold"/>
                <a:cs typeface="DM Sans Bold"/>
                <a:sym typeface="DM Sans Bold"/>
              </a:rPr>
              <a:t>RANDOM FOREST RECALL SCORE: 90.65 %</a:t>
            </a:r>
          </a:p>
          <a:p>
            <a:pPr algn="l">
              <a:lnSpc>
                <a:spcPts val="2812"/>
              </a:lnSpc>
            </a:pPr>
          </a:p>
          <a:p>
            <a:pPr algn="l" marL="505944" indent="-252972" lvl="1">
              <a:lnSpc>
                <a:spcPts val="2812"/>
              </a:lnSpc>
              <a:buFont typeface="Arial"/>
              <a:buChar char="•"/>
            </a:pPr>
            <a:r>
              <a:rPr lang="en-US" b="true" sz="2343">
                <a:solidFill>
                  <a:srgbClr val="2F1800"/>
                </a:solidFill>
                <a:latin typeface="DM Sans Bold"/>
                <a:ea typeface="DM Sans Bold"/>
                <a:cs typeface="DM Sans Bold"/>
                <a:sym typeface="DM Sans Bold"/>
              </a:rPr>
              <a:t>RANDOM FOREST PRECISION SCORE: 96.04 %</a:t>
            </a:r>
          </a:p>
          <a:p>
            <a:pPr algn="l">
              <a:lnSpc>
                <a:spcPts val="2812"/>
              </a:lnSpc>
            </a:pPr>
          </a:p>
          <a:p>
            <a:pPr algn="l" marL="505944" indent="-252972" lvl="1">
              <a:lnSpc>
                <a:spcPts val="2812"/>
              </a:lnSpc>
              <a:buFont typeface="Arial"/>
              <a:buChar char="•"/>
            </a:pPr>
            <a:r>
              <a:rPr lang="en-US" b="true" sz="2343">
                <a:solidFill>
                  <a:srgbClr val="2F1800"/>
                </a:solidFill>
                <a:latin typeface="DM Sans Bold"/>
                <a:ea typeface="DM Sans Bold"/>
                <a:cs typeface="DM Sans Bold"/>
                <a:sym typeface="DM Sans Bold"/>
              </a:rPr>
              <a:t>RANDOM FOREST F1-SCORE: 93.27 %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Freeform 5" id="5"/>
          <p:cNvSpPr/>
          <p:nvPr/>
        </p:nvSpPr>
        <p:spPr>
          <a:xfrm flipH="false" flipV="false" rot="0">
            <a:off x="1028700" y="1651021"/>
            <a:ext cx="4257380" cy="6036149"/>
          </a:xfrm>
          <a:custGeom>
            <a:avLst/>
            <a:gdLst/>
            <a:ahLst/>
            <a:cxnLst/>
            <a:rect r="r" b="b" t="t" l="l"/>
            <a:pathLst>
              <a:path h="6036149" w="4257380">
                <a:moveTo>
                  <a:pt x="0" y="0"/>
                </a:moveTo>
                <a:lnTo>
                  <a:pt x="4257380" y="0"/>
                </a:lnTo>
                <a:lnTo>
                  <a:pt x="4257380" y="6036149"/>
                </a:lnTo>
                <a:lnTo>
                  <a:pt x="0" y="6036149"/>
                </a:lnTo>
                <a:lnTo>
                  <a:pt x="0" y="0"/>
                </a:lnTo>
                <a:close/>
              </a:path>
            </a:pathLst>
          </a:custGeom>
          <a:blipFill>
            <a:blip r:embed="rId2"/>
            <a:stretch>
              <a:fillRect l="0" t="-1678" r="0" b="-1678"/>
            </a:stretch>
          </a:blipFill>
        </p:spPr>
      </p:sp>
      <p:sp>
        <p:nvSpPr>
          <p:cNvPr name="Freeform 6" id="6"/>
          <p:cNvSpPr/>
          <p:nvPr/>
        </p:nvSpPr>
        <p:spPr>
          <a:xfrm flipH="false" flipV="false" rot="0">
            <a:off x="6568437" y="3950121"/>
            <a:ext cx="4575893" cy="5671186"/>
          </a:xfrm>
          <a:custGeom>
            <a:avLst/>
            <a:gdLst/>
            <a:ahLst/>
            <a:cxnLst/>
            <a:rect r="r" b="b" t="t" l="l"/>
            <a:pathLst>
              <a:path h="5671186" w="4575893">
                <a:moveTo>
                  <a:pt x="0" y="0"/>
                </a:moveTo>
                <a:lnTo>
                  <a:pt x="4575893" y="0"/>
                </a:lnTo>
                <a:lnTo>
                  <a:pt x="4575893" y="5671186"/>
                </a:lnTo>
                <a:lnTo>
                  <a:pt x="0" y="5671186"/>
                </a:lnTo>
                <a:lnTo>
                  <a:pt x="0" y="0"/>
                </a:lnTo>
                <a:close/>
              </a:path>
            </a:pathLst>
          </a:custGeom>
          <a:blipFill>
            <a:blip r:embed="rId3"/>
            <a:stretch>
              <a:fillRect l="0" t="0" r="0" b="0"/>
            </a:stretch>
          </a:blipFill>
        </p:spPr>
      </p:sp>
      <p:sp>
        <p:nvSpPr>
          <p:cNvPr name="TextBox 7" id="7"/>
          <p:cNvSpPr txBox="true"/>
          <p:nvPr/>
        </p:nvSpPr>
        <p:spPr>
          <a:xfrm rot="0">
            <a:off x="700257" y="890587"/>
            <a:ext cx="8618753" cy="285750"/>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EXTRACT RF IMPORTANT FEATURES</a:t>
            </a:r>
          </a:p>
        </p:txBody>
      </p:sp>
      <p:sp>
        <p:nvSpPr>
          <p:cNvPr name="TextBox 8" id="8"/>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MACHINE LEARNING MODEL</a:t>
            </a:r>
          </a:p>
        </p:txBody>
      </p:sp>
      <p:sp>
        <p:nvSpPr>
          <p:cNvPr name="Freeform 9" id="9"/>
          <p:cNvSpPr/>
          <p:nvPr/>
        </p:nvSpPr>
        <p:spPr>
          <a:xfrm flipH="false" flipV="false" rot="0">
            <a:off x="11284027" y="748346"/>
            <a:ext cx="6668076" cy="8794825"/>
          </a:xfrm>
          <a:custGeom>
            <a:avLst/>
            <a:gdLst/>
            <a:ahLst/>
            <a:cxnLst/>
            <a:rect r="r" b="b" t="t" l="l"/>
            <a:pathLst>
              <a:path h="8794825" w="6668076">
                <a:moveTo>
                  <a:pt x="0" y="0"/>
                </a:moveTo>
                <a:lnTo>
                  <a:pt x="6668076" y="0"/>
                </a:lnTo>
                <a:lnTo>
                  <a:pt x="6668076" y="8794825"/>
                </a:lnTo>
                <a:lnTo>
                  <a:pt x="0" y="8794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86373" y="3492146"/>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Freeform 5" id="5"/>
          <p:cNvSpPr/>
          <p:nvPr/>
        </p:nvSpPr>
        <p:spPr>
          <a:xfrm flipH="false" flipV="false" rot="0">
            <a:off x="647700" y="1295364"/>
            <a:ext cx="9698090" cy="9028040"/>
          </a:xfrm>
          <a:custGeom>
            <a:avLst/>
            <a:gdLst/>
            <a:ahLst/>
            <a:cxnLst/>
            <a:rect r="r" b="b" t="t" l="l"/>
            <a:pathLst>
              <a:path h="9028040" w="9698090">
                <a:moveTo>
                  <a:pt x="0" y="0"/>
                </a:moveTo>
                <a:lnTo>
                  <a:pt x="9698090" y="0"/>
                </a:lnTo>
                <a:lnTo>
                  <a:pt x="9698090" y="9028040"/>
                </a:lnTo>
                <a:lnTo>
                  <a:pt x="0" y="9028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386373" y="1382785"/>
            <a:ext cx="613010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SELECTING FEATURES</a:t>
            </a:r>
          </a:p>
        </p:txBody>
      </p:sp>
      <p:grpSp>
        <p:nvGrpSpPr>
          <p:cNvPr name="Group 7" id="7"/>
          <p:cNvGrpSpPr/>
          <p:nvPr/>
        </p:nvGrpSpPr>
        <p:grpSpPr>
          <a:xfrm rot="0">
            <a:off x="11386373" y="5606300"/>
            <a:ext cx="5776092" cy="1537846"/>
            <a:chOff x="0" y="0"/>
            <a:chExt cx="4086274" cy="1087944"/>
          </a:xfrm>
        </p:grpSpPr>
        <p:sp>
          <p:nvSpPr>
            <p:cNvPr name="Freeform 8" id="8"/>
            <p:cNvSpPr/>
            <p:nvPr/>
          </p:nvSpPr>
          <p:spPr>
            <a:xfrm flipH="false" flipV="false" rot="0">
              <a:off x="0" y="0"/>
              <a:ext cx="4086274" cy="1087944"/>
            </a:xfrm>
            <a:custGeom>
              <a:avLst/>
              <a:gdLst/>
              <a:ahLst/>
              <a:cxnLst/>
              <a:rect r="r" b="b" t="t" l="l"/>
              <a:pathLst>
                <a:path h="1087944" w="4086274">
                  <a:moveTo>
                    <a:pt x="3883074" y="0"/>
                  </a:moveTo>
                  <a:cubicBezTo>
                    <a:pt x="3995298" y="0"/>
                    <a:pt x="4086274" y="243544"/>
                    <a:pt x="4086274" y="543972"/>
                  </a:cubicBezTo>
                  <a:cubicBezTo>
                    <a:pt x="4086274" y="844399"/>
                    <a:pt x="3995298" y="1087944"/>
                    <a:pt x="3883074" y="1087944"/>
                  </a:cubicBezTo>
                  <a:lnTo>
                    <a:pt x="203200" y="1087944"/>
                  </a:lnTo>
                  <a:cubicBezTo>
                    <a:pt x="90976" y="1087944"/>
                    <a:pt x="0" y="844399"/>
                    <a:pt x="0" y="543972"/>
                  </a:cubicBezTo>
                  <a:cubicBezTo>
                    <a:pt x="0" y="243544"/>
                    <a:pt x="90976" y="0"/>
                    <a:pt x="203200" y="0"/>
                  </a:cubicBezTo>
                  <a:close/>
                </a:path>
              </a:pathLst>
            </a:custGeom>
            <a:solidFill>
              <a:srgbClr val="2F1800"/>
            </a:solidFill>
            <a:ln cap="sq">
              <a:noFill/>
              <a:prstDash val="solid"/>
              <a:miter/>
            </a:ln>
          </p:spPr>
        </p:sp>
        <p:sp>
          <p:nvSpPr>
            <p:cNvPr name="TextBox 9" id="9"/>
            <p:cNvSpPr txBox="true"/>
            <p:nvPr/>
          </p:nvSpPr>
          <p:spPr>
            <a:xfrm>
              <a:off x="0" y="76200"/>
              <a:ext cx="4086274" cy="1011744"/>
            </a:xfrm>
            <a:prstGeom prst="rect">
              <a:avLst/>
            </a:prstGeom>
          </p:spPr>
          <p:txBody>
            <a:bodyPr anchor="ctr" rtlCol="false" tIns="50800" lIns="50800" bIns="50800" rIns="50800"/>
            <a:lstStyle/>
            <a:p>
              <a:pPr algn="ctr">
                <a:lnSpc>
                  <a:spcPts val="1462"/>
                </a:lnSpc>
              </a:pPr>
            </a:p>
          </p:txBody>
        </p:sp>
      </p:grpSp>
      <p:grpSp>
        <p:nvGrpSpPr>
          <p:cNvPr name="Group 10" id="10"/>
          <p:cNvGrpSpPr/>
          <p:nvPr/>
        </p:nvGrpSpPr>
        <p:grpSpPr>
          <a:xfrm rot="0">
            <a:off x="11386373" y="8683839"/>
            <a:ext cx="5776092" cy="574461"/>
            <a:chOff x="0" y="0"/>
            <a:chExt cx="4086274" cy="406400"/>
          </a:xfrm>
        </p:grpSpPr>
        <p:sp>
          <p:nvSpPr>
            <p:cNvPr name="Freeform 11" id="11"/>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12" id="12"/>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TextBox 13" id="13"/>
          <p:cNvSpPr txBox="true"/>
          <p:nvPr/>
        </p:nvSpPr>
        <p:spPr>
          <a:xfrm rot="0">
            <a:off x="11801833" y="3550217"/>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
        <p:nvSpPr>
          <p:cNvPr name="TextBox 14" id="14"/>
          <p:cNvSpPr txBox="true"/>
          <p:nvPr/>
        </p:nvSpPr>
        <p:spPr>
          <a:xfrm rot="0">
            <a:off x="11801833" y="8731909"/>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MACHINE LEARNING MODEL</a:t>
            </a:r>
          </a:p>
        </p:txBody>
      </p:sp>
      <p:sp>
        <p:nvSpPr>
          <p:cNvPr name="TextBox 15" id="15"/>
          <p:cNvSpPr txBox="true"/>
          <p:nvPr/>
        </p:nvSpPr>
        <p:spPr>
          <a:xfrm rot="0">
            <a:off x="11978838" y="6136062"/>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SELECTED FEATURES</a:t>
            </a:r>
          </a:p>
        </p:txBody>
      </p:sp>
      <p:sp>
        <p:nvSpPr>
          <p:cNvPr name="AutoShape 16" id="16"/>
          <p:cNvSpPr/>
          <p:nvPr/>
        </p:nvSpPr>
        <p:spPr>
          <a:xfrm>
            <a:off x="14274418" y="4066607"/>
            <a:ext cx="0" cy="1539693"/>
          </a:xfrm>
          <a:prstGeom prst="line">
            <a:avLst/>
          </a:prstGeom>
          <a:ln cap="flat" w="9525">
            <a:solidFill>
              <a:srgbClr val="2F1800"/>
            </a:solidFill>
            <a:prstDash val="solid"/>
            <a:headEnd type="none" len="sm" w="sm"/>
            <a:tailEnd type="none" len="sm" w="sm"/>
          </a:ln>
        </p:spPr>
      </p:sp>
      <p:sp>
        <p:nvSpPr>
          <p:cNvPr name="AutoShape 17" id="17"/>
          <p:cNvSpPr/>
          <p:nvPr/>
        </p:nvSpPr>
        <p:spPr>
          <a:xfrm>
            <a:off x="14274418" y="7144146"/>
            <a:ext cx="0" cy="1539693"/>
          </a:xfrm>
          <a:prstGeom prst="line">
            <a:avLst/>
          </a:prstGeom>
          <a:ln cap="flat" w="9525">
            <a:solidFill>
              <a:srgbClr val="2F1800"/>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7700" y="1295364"/>
            <a:ext cx="9698090" cy="9028040"/>
          </a:xfrm>
          <a:custGeom>
            <a:avLst/>
            <a:gdLst/>
            <a:ahLst/>
            <a:cxnLst/>
            <a:rect r="r" b="b" t="t" l="l"/>
            <a:pathLst>
              <a:path h="9028040" w="9698090">
                <a:moveTo>
                  <a:pt x="0" y="0"/>
                </a:moveTo>
                <a:lnTo>
                  <a:pt x="9698090" y="0"/>
                </a:lnTo>
                <a:lnTo>
                  <a:pt x="9698090" y="9028040"/>
                </a:lnTo>
                <a:lnTo>
                  <a:pt x="0" y="9028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386373" y="1382785"/>
            <a:ext cx="613010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SELECTING FEATURES</a:t>
            </a:r>
          </a:p>
        </p:txBody>
      </p:sp>
      <p:grpSp>
        <p:nvGrpSpPr>
          <p:cNvPr name="Group 4" id="4"/>
          <p:cNvGrpSpPr/>
          <p:nvPr/>
        </p:nvGrpSpPr>
        <p:grpSpPr>
          <a:xfrm rot="0">
            <a:off x="11386373" y="3483586"/>
            <a:ext cx="5776092" cy="4460661"/>
            <a:chOff x="0" y="0"/>
            <a:chExt cx="4086274" cy="3155677"/>
          </a:xfrm>
        </p:grpSpPr>
        <p:sp>
          <p:nvSpPr>
            <p:cNvPr name="Freeform 5" id="5"/>
            <p:cNvSpPr/>
            <p:nvPr/>
          </p:nvSpPr>
          <p:spPr>
            <a:xfrm flipH="false" flipV="false" rot="0">
              <a:off x="0" y="0"/>
              <a:ext cx="4086274" cy="3155678"/>
            </a:xfrm>
            <a:custGeom>
              <a:avLst/>
              <a:gdLst/>
              <a:ahLst/>
              <a:cxnLst/>
              <a:rect r="r" b="b" t="t" l="l"/>
              <a:pathLst>
                <a:path h="3155678" w="4086274">
                  <a:moveTo>
                    <a:pt x="3883074" y="0"/>
                  </a:moveTo>
                  <a:cubicBezTo>
                    <a:pt x="3995298" y="0"/>
                    <a:pt x="4086274" y="706422"/>
                    <a:pt x="4086274" y="1577839"/>
                  </a:cubicBezTo>
                  <a:cubicBezTo>
                    <a:pt x="4086274" y="2449255"/>
                    <a:pt x="3995298" y="3155678"/>
                    <a:pt x="3883074" y="3155678"/>
                  </a:cubicBezTo>
                  <a:lnTo>
                    <a:pt x="203200" y="3155678"/>
                  </a:lnTo>
                  <a:cubicBezTo>
                    <a:pt x="90976" y="3155678"/>
                    <a:pt x="0" y="2449255"/>
                    <a:pt x="0" y="1577839"/>
                  </a:cubicBezTo>
                  <a:cubicBezTo>
                    <a:pt x="0" y="706422"/>
                    <a:pt x="90976" y="0"/>
                    <a:pt x="203200" y="0"/>
                  </a:cubicBezTo>
                  <a:close/>
                </a:path>
              </a:pathLst>
            </a:custGeom>
            <a:solidFill>
              <a:srgbClr val="2F1800"/>
            </a:solidFill>
            <a:ln cap="sq">
              <a:noFill/>
              <a:prstDash val="solid"/>
              <a:miter/>
            </a:ln>
          </p:spPr>
        </p:sp>
        <p:sp>
          <p:nvSpPr>
            <p:cNvPr name="TextBox 6" id="6"/>
            <p:cNvSpPr txBox="true"/>
            <p:nvPr/>
          </p:nvSpPr>
          <p:spPr>
            <a:xfrm>
              <a:off x="0" y="76200"/>
              <a:ext cx="4086274" cy="3079477"/>
            </a:xfrm>
            <a:prstGeom prst="rect">
              <a:avLst/>
            </a:prstGeom>
          </p:spPr>
          <p:txBody>
            <a:bodyPr anchor="ctr" rtlCol="false" tIns="50800" lIns="50800" bIns="50800" rIns="50800"/>
            <a:lstStyle/>
            <a:p>
              <a:pPr algn="ctr">
                <a:lnSpc>
                  <a:spcPts val="1462"/>
                </a:lnSpc>
              </a:pPr>
            </a:p>
          </p:txBody>
        </p:sp>
      </p:grpSp>
      <p:sp>
        <p:nvSpPr>
          <p:cNvPr name="TextBox 7" id="7"/>
          <p:cNvSpPr txBox="true"/>
          <p:nvPr/>
        </p:nvSpPr>
        <p:spPr>
          <a:xfrm rot="0">
            <a:off x="11801833" y="3719433"/>
            <a:ext cx="4945171" cy="4012097"/>
          </a:xfrm>
          <a:prstGeom prst="rect">
            <a:avLst/>
          </a:prstGeom>
        </p:spPr>
        <p:txBody>
          <a:bodyPr anchor="t" rtlCol="false" tIns="0" lIns="0" bIns="0" rIns="0">
            <a:spAutoFit/>
          </a:bodyPr>
          <a:lstStyle/>
          <a:p>
            <a:pPr algn="ctr" marL="549123" indent="-274562" lvl="1">
              <a:lnSpc>
                <a:spcPts val="3560"/>
              </a:lnSpc>
              <a:buFont typeface="Arial"/>
              <a:buChar char="•"/>
            </a:pPr>
            <a:r>
              <a:rPr lang="en-US" b="true" sz="2543">
                <a:solidFill>
                  <a:srgbClr val="FFFFFF"/>
                </a:solidFill>
                <a:latin typeface="DM Sans Bold"/>
                <a:ea typeface="DM Sans Bold"/>
                <a:cs typeface="DM Sans Bold"/>
                <a:sym typeface="DM Sans Bold"/>
              </a:rPr>
              <a:t>DISTANCEFROMHOME</a:t>
            </a:r>
          </a:p>
          <a:p>
            <a:pPr algn="ctr" marL="549123" indent="-274562" lvl="1">
              <a:lnSpc>
                <a:spcPts val="3560"/>
              </a:lnSpc>
              <a:buFont typeface="Arial"/>
              <a:buChar char="•"/>
            </a:pPr>
            <a:r>
              <a:rPr lang="en-US" b="true" sz="2543">
                <a:solidFill>
                  <a:srgbClr val="FFFFFF"/>
                </a:solidFill>
                <a:latin typeface="DM Sans Bold"/>
                <a:ea typeface="DM Sans Bold"/>
                <a:cs typeface="DM Sans Bold"/>
                <a:sym typeface="DM Sans Bold"/>
              </a:rPr>
              <a:t>TOTALWORKINGYEARS</a:t>
            </a:r>
          </a:p>
          <a:p>
            <a:pPr algn="ctr" marL="549123" indent="-274562" lvl="1">
              <a:lnSpc>
                <a:spcPts val="3560"/>
              </a:lnSpc>
              <a:buFont typeface="Arial"/>
              <a:buChar char="•"/>
            </a:pPr>
            <a:r>
              <a:rPr lang="en-US" b="true" sz="2543">
                <a:solidFill>
                  <a:srgbClr val="FFFFFF"/>
                </a:solidFill>
                <a:latin typeface="DM Sans Bold"/>
                <a:ea typeface="DM Sans Bold"/>
                <a:cs typeface="DM Sans Bold"/>
                <a:sym typeface="DM Sans Bold"/>
              </a:rPr>
              <a:t>MONTHLYINCOME</a:t>
            </a:r>
          </a:p>
          <a:p>
            <a:pPr algn="ctr" marL="549123" indent="-274562" lvl="1">
              <a:lnSpc>
                <a:spcPts val="3560"/>
              </a:lnSpc>
              <a:buFont typeface="Arial"/>
              <a:buChar char="•"/>
            </a:pPr>
            <a:r>
              <a:rPr lang="en-US" b="true" sz="2543">
                <a:solidFill>
                  <a:srgbClr val="FFFFFF"/>
                </a:solidFill>
                <a:latin typeface="DM Sans Bold"/>
                <a:ea typeface="DM Sans Bold"/>
                <a:cs typeface="DM Sans Bold"/>
                <a:sym typeface="DM Sans Bold"/>
              </a:rPr>
              <a:t>STOCKOPTIONLEVEL</a:t>
            </a:r>
          </a:p>
          <a:p>
            <a:pPr algn="ctr" marL="549123" indent="-274562" lvl="1">
              <a:lnSpc>
                <a:spcPts val="3560"/>
              </a:lnSpc>
              <a:buFont typeface="Arial"/>
              <a:buChar char="•"/>
            </a:pPr>
            <a:r>
              <a:rPr lang="en-US" b="true" sz="2543">
                <a:solidFill>
                  <a:srgbClr val="FFFFFF"/>
                </a:solidFill>
                <a:latin typeface="DM Sans Bold"/>
                <a:ea typeface="DM Sans Bold"/>
                <a:cs typeface="DM Sans Bold"/>
                <a:sym typeface="DM Sans Bold"/>
              </a:rPr>
              <a:t>JOBSATISFACTION</a:t>
            </a:r>
          </a:p>
          <a:p>
            <a:pPr algn="ctr" marL="549123" indent="-274562" lvl="1">
              <a:lnSpc>
                <a:spcPts val="3560"/>
              </a:lnSpc>
              <a:buFont typeface="Arial"/>
              <a:buChar char="•"/>
            </a:pPr>
            <a:r>
              <a:rPr lang="en-US" b="true" sz="2543">
                <a:solidFill>
                  <a:srgbClr val="FFFFFF"/>
                </a:solidFill>
                <a:latin typeface="DM Sans Bold"/>
                <a:ea typeface="DM Sans Bold"/>
                <a:cs typeface="DM Sans Bold"/>
                <a:sym typeface="DM Sans Bold"/>
              </a:rPr>
              <a:t>DEPARTMENT</a:t>
            </a:r>
          </a:p>
          <a:p>
            <a:pPr algn="ctr" marL="549123" indent="-274562" lvl="1">
              <a:lnSpc>
                <a:spcPts val="3560"/>
              </a:lnSpc>
              <a:buFont typeface="Arial"/>
              <a:buChar char="•"/>
            </a:pPr>
            <a:r>
              <a:rPr lang="en-US" b="true" sz="2543">
                <a:solidFill>
                  <a:srgbClr val="FFFFFF"/>
                </a:solidFill>
                <a:latin typeface="DM Sans Bold"/>
                <a:ea typeface="DM Sans Bold"/>
                <a:cs typeface="DM Sans Bold"/>
                <a:sym typeface="DM Sans Bold"/>
              </a:rPr>
              <a:t>OVERTIME</a:t>
            </a:r>
          </a:p>
          <a:p>
            <a:pPr algn="ctr" marL="549123" indent="-274562" lvl="1">
              <a:lnSpc>
                <a:spcPts val="3560"/>
              </a:lnSpc>
              <a:buFont typeface="Arial"/>
              <a:buChar char="•"/>
            </a:pPr>
            <a:r>
              <a:rPr lang="en-US" b="true" sz="2543">
                <a:solidFill>
                  <a:srgbClr val="FFFFFF"/>
                </a:solidFill>
                <a:latin typeface="DM Sans Bold"/>
                <a:ea typeface="DM Sans Bold"/>
                <a:cs typeface="DM Sans Bold"/>
                <a:sym typeface="DM Sans Bold"/>
              </a:rPr>
              <a:t>JOBROLE</a:t>
            </a:r>
          </a:p>
          <a:p>
            <a:pPr algn="ctr" marL="549123" indent="-274562" lvl="1">
              <a:lnSpc>
                <a:spcPts val="3560"/>
              </a:lnSpc>
              <a:buFont typeface="Arial"/>
              <a:buChar char="•"/>
            </a:pPr>
            <a:r>
              <a:rPr lang="en-US" b="true" sz="2543">
                <a:solidFill>
                  <a:srgbClr val="FFFFFF"/>
                </a:solidFill>
                <a:latin typeface="DM Sans Bold"/>
                <a:ea typeface="DM Sans Bold"/>
                <a:cs typeface="DM Sans Bold"/>
                <a:sym typeface="DM Sans Bold"/>
              </a:rPr>
              <a:t>BUSINESSTRAVEL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0822" y="2656391"/>
            <a:ext cx="981645" cy="4968240"/>
            <a:chOff x="0" y="0"/>
            <a:chExt cx="258540" cy="1308508"/>
          </a:xfrm>
        </p:grpSpPr>
        <p:sp>
          <p:nvSpPr>
            <p:cNvPr name="Freeform 3" id="3"/>
            <p:cNvSpPr/>
            <p:nvPr/>
          </p:nvSpPr>
          <p:spPr>
            <a:xfrm flipH="false" flipV="false" rot="0">
              <a:off x="0" y="0"/>
              <a:ext cx="258540" cy="1308508"/>
            </a:xfrm>
            <a:custGeom>
              <a:avLst/>
              <a:gdLst/>
              <a:ahLst/>
              <a:cxnLst/>
              <a:rect r="r" b="b" t="t" l="l"/>
              <a:pathLst>
                <a:path h="1308508" w="258540">
                  <a:moveTo>
                    <a:pt x="129270" y="0"/>
                  </a:moveTo>
                  <a:lnTo>
                    <a:pt x="129270" y="0"/>
                  </a:lnTo>
                  <a:cubicBezTo>
                    <a:pt x="163555" y="0"/>
                    <a:pt x="196435" y="13619"/>
                    <a:pt x="220678" y="37862"/>
                  </a:cubicBezTo>
                  <a:cubicBezTo>
                    <a:pt x="244921" y="62105"/>
                    <a:pt x="258540" y="94986"/>
                    <a:pt x="258540" y="129270"/>
                  </a:cubicBezTo>
                  <a:lnTo>
                    <a:pt x="258540" y="1179238"/>
                  </a:lnTo>
                  <a:cubicBezTo>
                    <a:pt x="258540" y="1250631"/>
                    <a:pt x="200664" y="1308508"/>
                    <a:pt x="129270" y="1308508"/>
                  </a:cubicBezTo>
                  <a:lnTo>
                    <a:pt x="129270" y="1308508"/>
                  </a:lnTo>
                  <a:cubicBezTo>
                    <a:pt x="94986" y="1308508"/>
                    <a:pt x="62105" y="1294888"/>
                    <a:pt x="37862" y="1270645"/>
                  </a:cubicBezTo>
                  <a:cubicBezTo>
                    <a:pt x="13619" y="1246403"/>
                    <a:pt x="0" y="1213522"/>
                    <a:pt x="0" y="1179238"/>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sp>
        <p:sp>
          <p:nvSpPr>
            <p:cNvPr name="TextBox 4" id="4"/>
            <p:cNvSpPr txBox="true"/>
            <p:nvPr/>
          </p:nvSpPr>
          <p:spPr>
            <a:xfrm>
              <a:off x="0" y="76200"/>
              <a:ext cx="258540" cy="1232308"/>
            </a:xfrm>
            <a:prstGeom prst="rect">
              <a:avLst/>
            </a:prstGeom>
          </p:spPr>
          <p:txBody>
            <a:bodyPr anchor="ctr" rtlCol="false" tIns="50800" lIns="50800" bIns="50800" rIns="50800"/>
            <a:lstStyle/>
            <a:p>
              <a:pPr algn="ctr">
                <a:lnSpc>
                  <a:spcPts val="1462"/>
                </a:lnSpc>
              </a:pPr>
            </a:p>
          </p:txBody>
        </p:sp>
      </p:grpSp>
      <p:sp>
        <p:nvSpPr>
          <p:cNvPr name="Freeform 5" id="5"/>
          <p:cNvSpPr/>
          <p:nvPr/>
        </p:nvSpPr>
        <p:spPr>
          <a:xfrm flipH="false" flipV="false" rot="0">
            <a:off x="2049405" y="2650413"/>
            <a:ext cx="5783975" cy="4974218"/>
          </a:xfrm>
          <a:custGeom>
            <a:avLst/>
            <a:gdLst/>
            <a:ahLst/>
            <a:cxnLst/>
            <a:rect r="r" b="b" t="t" l="l"/>
            <a:pathLst>
              <a:path h="4974218" w="5783975">
                <a:moveTo>
                  <a:pt x="0" y="0"/>
                </a:moveTo>
                <a:lnTo>
                  <a:pt x="5783975" y="0"/>
                </a:lnTo>
                <a:lnTo>
                  <a:pt x="5783975" y="4974218"/>
                </a:lnTo>
                <a:lnTo>
                  <a:pt x="0" y="4974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447332" y="2780216"/>
            <a:ext cx="7791262" cy="81402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INTRODUCTION</a:t>
            </a:r>
          </a:p>
        </p:txBody>
      </p:sp>
      <p:sp>
        <p:nvSpPr>
          <p:cNvPr name="TextBox 7" id="7"/>
          <p:cNvSpPr txBox="true"/>
          <p:nvPr/>
        </p:nvSpPr>
        <p:spPr>
          <a:xfrm rot="0">
            <a:off x="8447332" y="4261305"/>
            <a:ext cx="7654618" cy="2669072"/>
          </a:xfrm>
          <a:prstGeom prst="rect">
            <a:avLst/>
          </a:prstGeom>
        </p:spPr>
        <p:txBody>
          <a:bodyPr anchor="t" rtlCol="false" tIns="0" lIns="0" bIns="0" rIns="0">
            <a:spAutoFit/>
          </a:bodyPr>
          <a:lstStyle/>
          <a:p>
            <a:pPr algn="just">
              <a:lnSpc>
                <a:spcPts val="3560"/>
              </a:lnSpc>
            </a:pPr>
            <a:r>
              <a:rPr lang="en-US" sz="2543">
                <a:solidFill>
                  <a:srgbClr val="2F1800"/>
                </a:solidFill>
                <a:latin typeface="DM Sans"/>
                <a:ea typeface="DM Sans"/>
                <a:cs typeface="DM Sans"/>
                <a:sym typeface="DM Sans"/>
              </a:rPr>
              <a:t>This project consists in a company HR data driven insights related to employees attrition.</a:t>
            </a:r>
          </a:p>
          <a:p>
            <a:pPr algn="just">
              <a:lnSpc>
                <a:spcPts val="3560"/>
              </a:lnSpc>
            </a:pPr>
          </a:p>
          <a:p>
            <a:pPr algn="just">
              <a:lnSpc>
                <a:spcPts val="3560"/>
              </a:lnSpc>
            </a:pPr>
            <a:r>
              <a:rPr lang="en-US" sz="2543">
                <a:solidFill>
                  <a:srgbClr val="2F1800"/>
                </a:solidFill>
                <a:latin typeface="DM Sans"/>
                <a:ea typeface="DM Sans"/>
                <a:cs typeface="DM Sans"/>
                <a:sym typeface="DM Sans"/>
              </a:rPr>
              <a:t> The method used consists in the following steps: Business Understanding, Analytical Approach, Data Understanding and Analysis, and Suggestion.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38201" y="4763246"/>
            <a:ext cx="4533900" cy="2369872"/>
            <a:chOff x="0" y="0"/>
            <a:chExt cx="1194114" cy="624164"/>
          </a:xfrm>
        </p:grpSpPr>
        <p:sp>
          <p:nvSpPr>
            <p:cNvPr name="Freeform 3" id="3"/>
            <p:cNvSpPr/>
            <p:nvPr/>
          </p:nvSpPr>
          <p:spPr>
            <a:xfrm flipH="false" flipV="false" rot="0">
              <a:off x="0" y="0"/>
              <a:ext cx="1194114" cy="624164"/>
            </a:xfrm>
            <a:custGeom>
              <a:avLst/>
              <a:gdLst/>
              <a:ahLst/>
              <a:cxnLst/>
              <a:rect r="r" b="b" t="t" l="l"/>
              <a:pathLst>
                <a:path h="624164" w="1194114">
                  <a:moveTo>
                    <a:pt x="42689" y="0"/>
                  </a:moveTo>
                  <a:lnTo>
                    <a:pt x="1151424" y="0"/>
                  </a:lnTo>
                  <a:cubicBezTo>
                    <a:pt x="1175001" y="0"/>
                    <a:pt x="1194114" y="19113"/>
                    <a:pt x="1194114" y="42689"/>
                  </a:cubicBezTo>
                  <a:lnTo>
                    <a:pt x="1194114" y="581475"/>
                  </a:lnTo>
                  <a:cubicBezTo>
                    <a:pt x="1194114" y="605051"/>
                    <a:pt x="1175001" y="624164"/>
                    <a:pt x="1151424" y="624164"/>
                  </a:cubicBezTo>
                  <a:lnTo>
                    <a:pt x="42689" y="624164"/>
                  </a:lnTo>
                  <a:cubicBezTo>
                    <a:pt x="19113" y="624164"/>
                    <a:pt x="0" y="605051"/>
                    <a:pt x="0" y="581475"/>
                  </a:cubicBezTo>
                  <a:lnTo>
                    <a:pt x="0" y="42689"/>
                  </a:lnTo>
                  <a:cubicBezTo>
                    <a:pt x="0" y="19113"/>
                    <a:pt x="19113" y="0"/>
                    <a:pt x="42689" y="0"/>
                  </a:cubicBezTo>
                  <a:close/>
                </a:path>
              </a:pathLst>
            </a:custGeom>
            <a:solidFill>
              <a:srgbClr val="000000">
                <a:alpha val="0"/>
              </a:srgbClr>
            </a:solidFill>
            <a:ln w="9525" cap="rnd">
              <a:solidFill>
                <a:srgbClr val="2F1800"/>
              </a:solidFill>
              <a:prstDash val="solid"/>
              <a:round/>
            </a:ln>
          </p:spPr>
        </p:sp>
        <p:sp>
          <p:nvSpPr>
            <p:cNvPr name="TextBox 4" id="4"/>
            <p:cNvSpPr txBox="true"/>
            <p:nvPr/>
          </p:nvSpPr>
          <p:spPr>
            <a:xfrm>
              <a:off x="0" y="76200"/>
              <a:ext cx="1194114" cy="547964"/>
            </a:xfrm>
            <a:prstGeom prst="rect">
              <a:avLst/>
            </a:prstGeom>
          </p:spPr>
          <p:txBody>
            <a:bodyPr anchor="ctr" rtlCol="false" tIns="50800" lIns="50800" bIns="50800" rIns="50800"/>
            <a:lstStyle/>
            <a:p>
              <a:pPr algn="ctr">
                <a:lnSpc>
                  <a:spcPts val="1462"/>
                </a:lnSpc>
              </a:pPr>
            </a:p>
          </p:txBody>
        </p:sp>
      </p:grpSp>
      <p:grpSp>
        <p:nvGrpSpPr>
          <p:cNvPr name="Group 5" id="5"/>
          <p:cNvGrpSpPr/>
          <p:nvPr/>
        </p:nvGrpSpPr>
        <p:grpSpPr>
          <a:xfrm rot="0">
            <a:off x="8127619" y="4476016"/>
            <a:ext cx="3555064" cy="574461"/>
            <a:chOff x="0" y="0"/>
            <a:chExt cx="2515016" cy="406400"/>
          </a:xfrm>
        </p:grpSpPr>
        <p:sp>
          <p:nvSpPr>
            <p:cNvPr name="Freeform 6" id="6"/>
            <p:cNvSpPr/>
            <p:nvPr/>
          </p:nvSpPr>
          <p:spPr>
            <a:xfrm flipH="false" flipV="false" rot="0">
              <a:off x="0" y="0"/>
              <a:ext cx="2515016" cy="406400"/>
            </a:xfrm>
            <a:custGeom>
              <a:avLst/>
              <a:gdLst/>
              <a:ahLst/>
              <a:cxnLst/>
              <a:rect r="r" b="b" t="t" l="l"/>
              <a:pathLst>
                <a:path h="406400" w="2515016">
                  <a:moveTo>
                    <a:pt x="2311816" y="0"/>
                  </a:moveTo>
                  <a:cubicBezTo>
                    <a:pt x="2424041" y="0"/>
                    <a:pt x="2515016" y="90976"/>
                    <a:pt x="2515016" y="203200"/>
                  </a:cubicBezTo>
                  <a:cubicBezTo>
                    <a:pt x="2515016" y="315424"/>
                    <a:pt x="2424041" y="406400"/>
                    <a:pt x="2311816"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7" id="7"/>
            <p:cNvSpPr txBox="true"/>
            <p:nvPr/>
          </p:nvSpPr>
          <p:spPr>
            <a:xfrm>
              <a:off x="0" y="76200"/>
              <a:ext cx="2515016" cy="330200"/>
            </a:xfrm>
            <a:prstGeom prst="rect">
              <a:avLst/>
            </a:prstGeom>
          </p:spPr>
          <p:txBody>
            <a:bodyPr anchor="ctr" rtlCol="false" tIns="50800" lIns="50800" bIns="50800" rIns="50800"/>
            <a:lstStyle/>
            <a:p>
              <a:pPr algn="ctr">
                <a:lnSpc>
                  <a:spcPts val="1462"/>
                </a:lnSpc>
              </a:pPr>
            </a:p>
          </p:txBody>
        </p:sp>
      </p:grpSp>
      <p:grpSp>
        <p:nvGrpSpPr>
          <p:cNvPr name="Group 8" id="8"/>
          <p:cNvGrpSpPr/>
          <p:nvPr/>
        </p:nvGrpSpPr>
        <p:grpSpPr>
          <a:xfrm rot="0">
            <a:off x="12525025" y="4763246"/>
            <a:ext cx="4533900" cy="2369872"/>
            <a:chOff x="0" y="0"/>
            <a:chExt cx="1194114" cy="624164"/>
          </a:xfrm>
        </p:grpSpPr>
        <p:sp>
          <p:nvSpPr>
            <p:cNvPr name="Freeform 9" id="9"/>
            <p:cNvSpPr/>
            <p:nvPr/>
          </p:nvSpPr>
          <p:spPr>
            <a:xfrm flipH="false" flipV="false" rot="0">
              <a:off x="0" y="0"/>
              <a:ext cx="1194114" cy="624164"/>
            </a:xfrm>
            <a:custGeom>
              <a:avLst/>
              <a:gdLst/>
              <a:ahLst/>
              <a:cxnLst/>
              <a:rect r="r" b="b" t="t" l="l"/>
              <a:pathLst>
                <a:path h="624164" w="1194114">
                  <a:moveTo>
                    <a:pt x="42689" y="0"/>
                  </a:moveTo>
                  <a:lnTo>
                    <a:pt x="1151424" y="0"/>
                  </a:lnTo>
                  <a:cubicBezTo>
                    <a:pt x="1175001" y="0"/>
                    <a:pt x="1194114" y="19113"/>
                    <a:pt x="1194114" y="42689"/>
                  </a:cubicBezTo>
                  <a:lnTo>
                    <a:pt x="1194114" y="581475"/>
                  </a:lnTo>
                  <a:cubicBezTo>
                    <a:pt x="1194114" y="605051"/>
                    <a:pt x="1175001" y="624164"/>
                    <a:pt x="1151424" y="624164"/>
                  </a:cubicBezTo>
                  <a:lnTo>
                    <a:pt x="42689" y="624164"/>
                  </a:lnTo>
                  <a:cubicBezTo>
                    <a:pt x="19113" y="624164"/>
                    <a:pt x="0" y="605051"/>
                    <a:pt x="0" y="581475"/>
                  </a:cubicBezTo>
                  <a:lnTo>
                    <a:pt x="0" y="42689"/>
                  </a:lnTo>
                  <a:cubicBezTo>
                    <a:pt x="0" y="19113"/>
                    <a:pt x="19113" y="0"/>
                    <a:pt x="42689" y="0"/>
                  </a:cubicBezTo>
                  <a:close/>
                </a:path>
              </a:pathLst>
            </a:custGeom>
            <a:solidFill>
              <a:srgbClr val="000000">
                <a:alpha val="0"/>
              </a:srgbClr>
            </a:solidFill>
            <a:ln w="9525" cap="rnd">
              <a:solidFill>
                <a:srgbClr val="2F1800"/>
              </a:solidFill>
              <a:prstDash val="solid"/>
              <a:round/>
            </a:ln>
          </p:spPr>
        </p:sp>
        <p:sp>
          <p:nvSpPr>
            <p:cNvPr name="TextBox 10" id="10"/>
            <p:cNvSpPr txBox="true"/>
            <p:nvPr/>
          </p:nvSpPr>
          <p:spPr>
            <a:xfrm>
              <a:off x="0" y="76200"/>
              <a:ext cx="1194114" cy="547964"/>
            </a:xfrm>
            <a:prstGeom prst="rect">
              <a:avLst/>
            </a:prstGeom>
          </p:spPr>
          <p:txBody>
            <a:bodyPr anchor="ctr" rtlCol="false" tIns="50800" lIns="50800" bIns="50800" rIns="50800"/>
            <a:lstStyle/>
            <a:p>
              <a:pPr algn="ctr">
                <a:lnSpc>
                  <a:spcPts val="1462"/>
                </a:lnSpc>
              </a:pPr>
            </a:p>
          </p:txBody>
        </p:sp>
      </p:grpSp>
      <p:grpSp>
        <p:nvGrpSpPr>
          <p:cNvPr name="Group 11" id="11"/>
          <p:cNvGrpSpPr/>
          <p:nvPr/>
        </p:nvGrpSpPr>
        <p:grpSpPr>
          <a:xfrm rot="0">
            <a:off x="13014443" y="4476016"/>
            <a:ext cx="3555064" cy="574461"/>
            <a:chOff x="0" y="0"/>
            <a:chExt cx="2515016" cy="406400"/>
          </a:xfrm>
        </p:grpSpPr>
        <p:sp>
          <p:nvSpPr>
            <p:cNvPr name="Freeform 12" id="12"/>
            <p:cNvSpPr/>
            <p:nvPr/>
          </p:nvSpPr>
          <p:spPr>
            <a:xfrm flipH="false" flipV="false" rot="0">
              <a:off x="0" y="0"/>
              <a:ext cx="2515016" cy="406400"/>
            </a:xfrm>
            <a:custGeom>
              <a:avLst/>
              <a:gdLst/>
              <a:ahLst/>
              <a:cxnLst/>
              <a:rect r="r" b="b" t="t" l="l"/>
              <a:pathLst>
                <a:path h="406400" w="2515016">
                  <a:moveTo>
                    <a:pt x="2311816" y="0"/>
                  </a:moveTo>
                  <a:cubicBezTo>
                    <a:pt x="2424041" y="0"/>
                    <a:pt x="2515016" y="90976"/>
                    <a:pt x="2515016" y="203200"/>
                  </a:cubicBezTo>
                  <a:cubicBezTo>
                    <a:pt x="2515016" y="315424"/>
                    <a:pt x="2424041" y="406400"/>
                    <a:pt x="2311816"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13" id="13"/>
            <p:cNvSpPr txBox="true"/>
            <p:nvPr/>
          </p:nvSpPr>
          <p:spPr>
            <a:xfrm>
              <a:off x="0" y="76200"/>
              <a:ext cx="2515016" cy="330200"/>
            </a:xfrm>
            <a:prstGeom prst="rect">
              <a:avLst/>
            </a:prstGeom>
          </p:spPr>
          <p:txBody>
            <a:bodyPr anchor="ctr" rtlCol="false" tIns="50800" lIns="50800" bIns="50800" rIns="50800"/>
            <a:lstStyle/>
            <a:p>
              <a:pPr algn="ctr">
                <a:lnSpc>
                  <a:spcPts val="1462"/>
                </a:lnSpc>
              </a:pPr>
            </a:p>
          </p:txBody>
        </p:sp>
      </p:grpSp>
      <p:sp>
        <p:nvSpPr>
          <p:cNvPr name="Freeform 14" id="14"/>
          <p:cNvSpPr/>
          <p:nvPr/>
        </p:nvSpPr>
        <p:spPr>
          <a:xfrm flipH="false" flipV="false" rot="0">
            <a:off x="-2706367" y="1834362"/>
            <a:ext cx="9661800" cy="6675425"/>
          </a:xfrm>
          <a:custGeom>
            <a:avLst/>
            <a:gdLst/>
            <a:ahLst/>
            <a:cxnLst/>
            <a:rect r="r" b="b" t="t" l="l"/>
            <a:pathLst>
              <a:path h="6675425" w="9661800">
                <a:moveTo>
                  <a:pt x="0" y="0"/>
                </a:moveTo>
                <a:lnTo>
                  <a:pt x="9661800" y="0"/>
                </a:lnTo>
                <a:lnTo>
                  <a:pt x="9661800" y="6675426"/>
                </a:lnTo>
                <a:lnTo>
                  <a:pt x="0" y="6675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8366168" y="4533627"/>
            <a:ext cx="3077967"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NUM METRICS</a:t>
            </a:r>
          </a:p>
        </p:txBody>
      </p:sp>
      <p:sp>
        <p:nvSpPr>
          <p:cNvPr name="TextBox 16" id="16"/>
          <p:cNvSpPr txBox="true"/>
          <p:nvPr/>
        </p:nvSpPr>
        <p:spPr>
          <a:xfrm rot="0">
            <a:off x="8517079" y="5201339"/>
            <a:ext cx="2776145" cy="2036612"/>
          </a:xfrm>
          <a:prstGeom prst="rect">
            <a:avLst/>
          </a:prstGeom>
        </p:spPr>
        <p:txBody>
          <a:bodyPr anchor="t" rtlCol="false" tIns="0" lIns="0" bIns="0" rIns="0">
            <a:spAutoFit/>
          </a:bodyPr>
          <a:lstStyle/>
          <a:p>
            <a:pPr algn="ctr" marL="419587" indent="-209793" lvl="1">
              <a:lnSpc>
                <a:spcPts val="2720"/>
              </a:lnSpc>
              <a:buFont typeface="Arial"/>
              <a:buChar char="•"/>
            </a:pPr>
            <a:r>
              <a:rPr lang="en-US" sz="1943">
                <a:solidFill>
                  <a:srgbClr val="2F1800"/>
                </a:solidFill>
                <a:latin typeface="DM Sans"/>
                <a:ea typeface="DM Sans"/>
                <a:cs typeface="DM Sans"/>
                <a:sym typeface="DM Sans"/>
              </a:rPr>
              <a:t>DistanceFromHome</a:t>
            </a:r>
          </a:p>
          <a:p>
            <a:pPr algn="ctr" marL="419587" indent="-209793" lvl="1">
              <a:lnSpc>
                <a:spcPts val="2720"/>
              </a:lnSpc>
              <a:buFont typeface="Arial"/>
              <a:buChar char="•"/>
            </a:pPr>
            <a:r>
              <a:rPr lang="en-US" sz="1943">
                <a:solidFill>
                  <a:srgbClr val="2F1800"/>
                </a:solidFill>
                <a:latin typeface="DM Sans"/>
                <a:ea typeface="DM Sans"/>
                <a:cs typeface="DM Sans"/>
                <a:sym typeface="DM Sans"/>
              </a:rPr>
              <a:t>TotalWorkingYears</a:t>
            </a:r>
          </a:p>
          <a:p>
            <a:pPr algn="ctr" marL="419587" indent="-209793" lvl="1">
              <a:lnSpc>
                <a:spcPts val="2720"/>
              </a:lnSpc>
              <a:buFont typeface="Arial"/>
              <a:buChar char="•"/>
            </a:pPr>
            <a:r>
              <a:rPr lang="en-US" sz="1943">
                <a:solidFill>
                  <a:srgbClr val="2F1800"/>
                </a:solidFill>
                <a:latin typeface="DM Sans"/>
                <a:ea typeface="DM Sans"/>
                <a:cs typeface="DM Sans"/>
                <a:sym typeface="DM Sans"/>
              </a:rPr>
              <a:t>MonthlyIncome</a:t>
            </a:r>
          </a:p>
          <a:p>
            <a:pPr algn="ctr" marL="419587" indent="-209793" lvl="1">
              <a:lnSpc>
                <a:spcPts val="2720"/>
              </a:lnSpc>
              <a:buFont typeface="Arial"/>
              <a:buChar char="•"/>
            </a:pPr>
            <a:r>
              <a:rPr lang="en-US" sz="1943">
                <a:solidFill>
                  <a:srgbClr val="2F1800"/>
                </a:solidFill>
                <a:latin typeface="DM Sans"/>
                <a:ea typeface="DM Sans"/>
                <a:cs typeface="DM Sans"/>
                <a:sym typeface="DM Sans"/>
              </a:rPr>
              <a:t>StockOptionL</a:t>
            </a:r>
            <a:r>
              <a:rPr lang="en-US" sz="1943">
                <a:solidFill>
                  <a:srgbClr val="2F1800"/>
                </a:solidFill>
                <a:latin typeface="DM Sans"/>
                <a:ea typeface="DM Sans"/>
                <a:cs typeface="DM Sans"/>
                <a:sym typeface="DM Sans"/>
              </a:rPr>
              <a:t>evel</a:t>
            </a:r>
          </a:p>
          <a:p>
            <a:pPr algn="ctr" marL="419587" indent="-209793" lvl="1">
              <a:lnSpc>
                <a:spcPts val="2720"/>
              </a:lnSpc>
              <a:buFont typeface="Arial"/>
              <a:buChar char="•"/>
            </a:pPr>
            <a:r>
              <a:rPr lang="en-US" sz="1943">
                <a:solidFill>
                  <a:srgbClr val="2F1800"/>
                </a:solidFill>
                <a:latin typeface="DM Sans"/>
                <a:ea typeface="DM Sans"/>
                <a:cs typeface="DM Sans"/>
                <a:sym typeface="DM Sans"/>
              </a:rPr>
              <a:t>JobSatisfaction</a:t>
            </a:r>
          </a:p>
          <a:p>
            <a:pPr algn="ctr">
              <a:lnSpc>
                <a:spcPts val="2720"/>
              </a:lnSpc>
            </a:pPr>
          </a:p>
        </p:txBody>
      </p:sp>
      <p:sp>
        <p:nvSpPr>
          <p:cNvPr name="TextBox 17" id="17"/>
          <p:cNvSpPr txBox="true"/>
          <p:nvPr/>
        </p:nvSpPr>
        <p:spPr>
          <a:xfrm rot="0">
            <a:off x="7603911" y="1929612"/>
            <a:ext cx="859898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DEPARTMENT AND JOB ROLES ANALYSIS</a:t>
            </a:r>
          </a:p>
        </p:txBody>
      </p:sp>
      <p:sp>
        <p:nvSpPr>
          <p:cNvPr name="TextBox 18" id="18"/>
          <p:cNvSpPr txBox="true"/>
          <p:nvPr/>
        </p:nvSpPr>
        <p:spPr>
          <a:xfrm rot="0">
            <a:off x="13252992" y="4533627"/>
            <a:ext cx="3077967"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CAT METRICS</a:t>
            </a:r>
          </a:p>
        </p:txBody>
      </p:sp>
      <p:sp>
        <p:nvSpPr>
          <p:cNvPr name="TextBox 19" id="19"/>
          <p:cNvSpPr txBox="true"/>
          <p:nvPr/>
        </p:nvSpPr>
        <p:spPr>
          <a:xfrm rot="0">
            <a:off x="13403903" y="5601389"/>
            <a:ext cx="2776145" cy="665012"/>
          </a:xfrm>
          <a:prstGeom prst="rect">
            <a:avLst/>
          </a:prstGeom>
        </p:spPr>
        <p:txBody>
          <a:bodyPr anchor="t" rtlCol="false" tIns="0" lIns="0" bIns="0" rIns="0">
            <a:spAutoFit/>
          </a:bodyPr>
          <a:lstStyle/>
          <a:p>
            <a:pPr algn="ctr" marL="419587" indent="-209793" lvl="1">
              <a:lnSpc>
                <a:spcPts val="2720"/>
              </a:lnSpc>
              <a:buFont typeface="Arial"/>
              <a:buChar char="•"/>
            </a:pPr>
            <a:r>
              <a:rPr lang="en-US" sz="1943">
                <a:solidFill>
                  <a:srgbClr val="2F1800"/>
                </a:solidFill>
                <a:latin typeface="DM Sans"/>
                <a:ea typeface="DM Sans"/>
                <a:cs typeface="DM Sans"/>
                <a:sym typeface="DM Sans"/>
              </a:rPr>
              <a:t>OverTime</a:t>
            </a:r>
          </a:p>
          <a:p>
            <a:pPr algn="ctr" marL="419587" indent="-209793" lvl="1">
              <a:lnSpc>
                <a:spcPts val="2720"/>
              </a:lnSpc>
              <a:buFont typeface="Arial"/>
              <a:buChar char="•"/>
            </a:pPr>
            <a:r>
              <a:rPr lang="en-US" sz="1943">
                <a:solidFill>
                  <a:srgbClr val="2F1800"/>
                </a:solidFill>
                <a:latin typeface="DM Sans"/>
                <a:ea typeface="DM Sans"/>
                <a:cs typeface="DM Sans"/>
                <a:sym typeface="DM Sans"/>
              </a:rPr>
              <a:t>BusinessTravel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3083"/>
            <a:ext cx="18288000" cy="9940834"/>
          </a:xfrm>
          <a:custGeom>
            <a:avLst/>
            <a:gdLst/>
            <a:ahLst/>
            <a:cxnLst/>
            <a:rect r="r" b="b" t="t" l="l"/>
            <a:pathLst>
              <a:path h="9940834" w="18288000">
                <a:moveTo>
                  <a:pt x="0" y="0"/>
                </a:moveTo>
                <a:lnTo>
                  <a:pt x="18288000" y="0"/>
                </a:lnTo>
                <a:lnTo>
                  <a:pt x="18288000" y="9940834"/>
                </a:lnTo>
                <a:lnTo>
                  <a:pt x="0" y="9940834"/>
                </a:lnTo>
                <a:lnTo>
                  <a:pt x="0" y="0"/>
                </a:lnTo>
                <a:close/>
              </a:path>
            </a:pathLst>
          </a:custGeom>
          <a:blipFill>
            <a:blip r:embed="rId2"/>
            <a:stretch>
              <a:fillRect l="0" t="0" r="0" b="-492"/>
            </a:stretch>
          </a:blipFill>
        </p:spPr>
      </p:sp>
      <p:sp>
        <p:nvSpPr>
          <p:cNvPr name="TextBox 3" id="3"/>
          <p:cNvSpPr txBox="true"/>
          <p:nvPr/>
        </p:nvSpPr>
        <p:spPr>
          <a:xfrm rot="0">
            <a:off x="545018" y="1152525"/>
            <a:ext cx="859898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RESEARCH &amp; DEVELOPMENT</a:t>
            </a:r>
          </a:p>
        </p:txBody>
      </p:sp>
      <p:sp>
        <p:nvSpPr>
          <p:cNvPr name="TextBox 4" id="4"/>
          <p:cNvSpPr txBox="true"/>
          <p:nvPr/>
        </p:nvSpPr>
        <p:spPr>
          <a:xfrm rot="0">
            <a:off x="545018" y="2699977"/>
            <a:ext cx="3386528" cy="430697"/>
          </a:xfrm>
          <a:prstGeom prst="rect">
            <a:avLst/>
          </a:prstGeom>
        </p:spPr>
        <p:txBody>
          <a:bodyPr anchor="t" rtlCol="false" tIns="0" lIns="0" bIns="0" rIns="0">
            <a:spAutoFit/>
          </a:bodyPr>
          <a:lstStyle/>
          <a:p>
            <a:pPr algn="l">
              <a:lnSpc>
                <a:spcPts val="3560"/>
              </a:lnSpc>
            </a:pPr>
            <a:r>
              <a:rPr lang="en-US" sz="2543" b="true">
                <a:solidFill>
                  <a:srgbClr val="2F1800"/>
                </a:solidFill>
                <a:latin typeface="DM Sans Bold"/>
                <a:ea typeface="DM Sans Bold"/>
                <a:cs typeface="DM Sans Bold"/>
                <a:sym typeface="DM Sans Bold"/>
              </a:rPr>
              <a:t>GENERAL METRICS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860"/>
            <a:ext cx="18288000" cy="10241280"/>
          </a:xfrm>
          <a:custGeom>
            <a:avLst/>
            <a:gdLst/>
            <a:ahLst/>
            <a:cxnLst/>
            <a:rect r="r" b="b" t="t" l="l"/>
            <a:pathLst>
              <a:path h="10241280" w="18288000">
                <a:moveTo>
                  <a:pt x="0" y="0"/>
                </a:moveTo>
                <a:lnTo>
                  <a:pt x="18288000" y="0"/>
                </a:lnTo>
                <a:lnTo>
                  <a:pt x="18288000" y="10241280"/>
                </a:lnTo>
                <a:lnTo>
                  <a:pt x="0" y="10241280"/>
                </a:lnTo>
                <a:lnTo>
                  <a:pt x="0" y="0"/>
                </a:lnTo>
                <a:close/>
              </a:path>
            </a:pathLst>
          </a:custGeom>
          <a:blipFill>
            <a:blip r:embed="rId2"/>
            <a:stretch>
              <a:fillRect l="0" t="0" r="0" b="0"/>
            </a:stretch>
          </a:blipFill>
        </p:spPr>
      </p:sp>
      <p:sp>
        <p:nvSpPr>
          <p:cNvPr name="TextBox 3" id="3"/>
          <p:cNvSpPr txBox="true"/>
          <p:nvPr/>
        </p:nvSpPr>
        <p:spPr>
          <a:xfrm rot="0">
            <a:off x="0" y="254974"/>
            <a:ext cx="5773434" cy="1068362"/>
          </a:xfrm>
          <a:prstGeom prst="rect">
            <a:avLst/>
          </a:prstGeom>
        </p:spPr>
        <p:txBody>
          <a:bodyPr anchor="t" rtlCol="false" tIns="0" lIns="0" bIns="0" rIns="0">
            <a:spAutoFit/>
          </a:bodyPr>
          <a:lstStyle/>
          <a:p>
            <a:pPr algn="l">
              <a:lnSpc>
                <a:spcPts val="4144"/>
              </a:lnSpc>
            </a:pPr>
            <a:r>
              <a:rPr lang="en-US" sz="4144" b="true">
                <a:solidFill>
                  <a:srgbClr val="2F1800"/>
                </a:solidFill>
                <a:latin typeface="Saira Bold"/>
                <a:ea typeface="Saira Bold"/>
                <a:cs typeface="Saira Bold"/>
                <a:sym typeface="Saira Bold"/>
              </a:rPr>
              <a:t>RESEARCH &amp; DEVLOPMENT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9281160"/>
          </a:xfrm>
          <a:custGeom>
            <a:avLst/>
            <a:gdLst/>
            <a:ahLst/>
            <a:cxnLst/>
            <a:rect r="r" b="b" t="t" l="l"/>
            <a:pathLst>
              <a:path h="9281160" w="18288000">
                <a:moveTo>
                  <a:pt x="0" y="0"/>
                </a:moveTo>
                <a:lnTo>
                  <a:pt x="18288000" y="0"/>
                </a:lnTo>
                <a:lnTo>
                  <a:pt x="18288000" y="9281160"/>
                </a:lnTo>
                <a:lnTo>
                  <a:pt x="0" y="9281160"/>
                </a:lnTo>
                <a:lnTo>
                  <a:pt x="0" y="0"/>
                </a:lnTo>
                <a:close/>
              </a:path>
            </a:pathLst>
          </a:custGeom>
          <a:blipFill>
            <a:blip r:embed="rId2"/>
            <a:stretch>
              <a:fillRect l="0" t="0" r="0" b="0"/>
            </a:stretch>
          </a:blipFill>
        </p:spPr>
      </p:sp>
      <p:sp>
        <p:nvSpPr>
          <p:cNvPr name="TextBox 3" id="3"/>
          <p:cNvSpPr txBox="true"/>
          <p:nvPr/>
        </p:nvSpPr>
        <p:spPr>
          <a:xfrm rot="0">
            <a:off x="0" y="263913"/>
            <a:ext cx="4936984" cy="512926"/>
          </a:xfrm>
          <a:prstGeom prst="rect">
            <a:avLst/>
          </a:prstGeom>
        </p:spPr>
        <p:txBody>
          <a:bodyPr anchor="t" rtlCol="false" tIns="0" lIns="0" bIns="0" rIns="0">
            <a:spAutoFit/>
          </a:bodyPr>
          <a:lstStyle/>
          <a:p>
            <a:pPr algn="l">
              <a:lnSpc>
                <a:spcPts val="4236"/>
              </a:lnSpc>
            </a:pPr>
            <a:r>
              <a:rPr lang="en-US" sz="3026" b="true">
                <a:solidFill>
                  <a:srgbClr val="2F1800"/>
                </a:solidFill>
                <a:latin typeface="DM Sans Bold"/>
                <a:ea typeface="DM Sans Bold"/>
                <a:cs typeface="DM Sans Bold"/>
                <a:sym typeface="DM Sans Bold"/>
              </a:rPr>
              <a:t>RESEARCH SCIENTIST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60120"/>
            <a:ext cx="18288000" cy="9326880"/>
          </a:xfrm>
          <a:custGeom>
            <a:avLst/>
            <a:gdLst/>
            <a:ahLst/>
            <a:cxnLst/>
            <a:rect r="r" b="b" t="t" l="l"/>
            <a:pathLst>
              <a:path h="9326880" w="18288000">
                <a:moveTo>
                  <a:pt x="0" y="0"/>
                </a:moveTo>
                <a:lnTo>
                  <a:pt x="18288000" y="0"/>
                </a:lnTo>
                <a:lnTo>
                  <a:pt x="18288000" y="9326880"/>
                </a:lnTo>
                <a:lnTo>
                  <a:pt x="0" y="9326880"/>
                </a:lnTo>
                <a:lnTo>
                  <a:pt x="0" y="0"/>
                </a:lnTo>
                <a:close/>
              </a:path>
            </a:pathLst>
          </a:custGeom>
          <a:blipFill>
            <a:blip r:embed="rId2"/>
            <a:stretch>
              <a:fillRect l="0" t="0" r="0" b="0"/>
            </a:stretch>
          </a:blipFill>
        </p:spPr>
      </p:sp>
      <p:sp>
        <p:nvSpPr>
          <p:cNvPr name="TextBox 3" id="3"/>
          <p:cNvSpPr txBox="true"/>
          <p:nvPr/>
        </p:nvSpPr>
        <p:spPr>
          <a:xfrm rot="0">
            <a:off x="0" y="263913"/>
            <a:ext cx="6926339" cy="512926"/>
          </a:xfrm>
          <a:prstGeom prst="rect">
            <a:avLst/>
          </a:prstGeom>
        </p:spPr>
        <p:txBody>
          <a:bodyPr anchor="t" rtlCol="false" tIns="0" lIns="0" bIns="0" rIns="0">
            <a:spAutoFit/>
          </a:bodyPr>
          <a:lstStyle/>
          <a:p>
            <a:pPr algn="l">
              <a:lnSpc>
                <a:spcPts val="4236"/>
              </a:lnSpc>
            </a:pPr>
            <a:r>
              <a:rPr lang="en-US" sz="3026" b="true">
                <a:solidFill>
                  <a:srgbClr val="2F1800"/>
                </a:solidFill>
                <a:latin typeface="DM Sans Bold"/>
                <a:ea typeface="DM Sans Bold"/>
                <a:cs typeface="DM Sans Bold"/>
                <a:sym typeface="DM Sans Bold"/>
              </a:rPr>
              <a:t>LABORATORY TECHNICIAN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8600"/>
            <a:ext cx="18288000" cy="9829800"/>
          </a:xfrm>
          <a:custGeom>
            <a:avLst/>
            <a:gdLst/>
            <a:ahLst/>
            <a:cxnLst/>
            <a:rect r="r" b="b" t="t" l="l"/>
            <a:pathLst>
              <a:path h="9829800" w="18288000">
                <a:moveTo>
                  <a:pt x="0" y="0"/>
                </a:moveTo>
                <a:lnTo>
                  <a:pt x="18288000" y="0"/>
                </a:lnTo>
                <a:lnTo>
                  <a:pt x="18288000" y="9829800"/>
                </a:lnTo>
                <a:lnTo>
                  <a:pt x="0" y="9829800"/>
                </a:lnTo>
                <a:lnTo>
                  <a:pt x="0" y="0"/>
                </a:lnTo>
                <a:close/>
              </a:path>
            </a:pathLst>
          </a:custGeom>
          <a:blipFill>
            <a:blip r:embed="rId2"/>
            <a:stretch>
              <a:fillRect l="0" t="0" r="0" b="0"/>
            </a:stretch>
          </a:blipFill>
        </p:spPr>
      </p:sp>
      <p:sp>
        <p:nvSpPr>
          <p:cNvPr name="TextBox 3" id="3"/>
          <p:cNvSpPr txBox="true"/>
          <p:nvPr/>
        </p:nvSpPr>
        <p:spPr>
          <a:xfrm rot="0">
            <a:off x="545018" y="1378404"/>
            <a:ext cx="8598982" cy="81402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SALES</a:t>
            </a:r>
          </a:p>
        </p:txBody>
      </p:sp>
      <p:sp>
        <p:nvSpPr>
          <p:cNvPr name="TextBox 4" id="4"/>
          <p:cNvSpPr txBox="true"/>
          <p:nvPr/>
        </p:nvSpPr>
        <p:spPr>
          <a:xfrm rot="0">
            <a:off x="545018" y="2144806"/>
            <a:ext cx="3386528" cy="430697"/>
          </a:xfrm>
          <a:prstGeom prst="rect">
            <a:avLst/>
          </a:prstGeom>
        </p:spPr>
        <p:txBody>
          <a:bodyPr anchor="t" rtlCol="false" tIns="0" lIns="0" bIns="0" rIns="0">
            <a:spAutoFit/>
          </a:bodyPr>
          <a:lstStyle/>
          <a:p>
            <a:pPr algn="l">
              <a:lnSpc>
                <a:spcPts val="3560"/>
              </a:lnSpc>
            </a:pPr>
            <a:r>
              <a:rPr lang="en-US" sz="2543" b="true">
                <a:solidFill>
                  <a:srgbClr val="2F1800"/>
                </a:solidFill>
                <a:latin typeface="DM Sans Bold"/>
                <a:ea typeface="DM Sans Bold"/>
                <a:cs typeface="DM Sans Bold"/>
                <a:sym typeface="DM Sans Bold"/>
              </a:rPr>
              <a:t>GENERAL METRICS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369" y="0"/>
            <a:ext cx="18349369" cy="10252710"/>
          </a:xfrm>
          <a:custGeom>
            <a:avLst/>
            <a:gdLst/>
            <a:ahLst/>
            <a:cxnLst/>
            <a:rect r="r" b="b" t="t" l="l"/>
            <a:pathLst>
              <a:path h="10252710" w="18349369">
                <a:moveTo>
                  <a:pt x="0" y="0"/>
                </a:moveTo>
                <a:lnTo>
                  <a:pt x="18349369" y="0"/>
                </a:lnTo>
                <a:lnTo>
                  <a:pt x="18349369" y="10252710"/>
                </a:lnTo>
                <a:lnTo>
                  <a:pt x="0" y="10252710"/>
                </a:lnTo>
                <a:lnTo>
                  <a:pt x="0" y="0"/>
                </a:lnTo>
                <a:close/>
              </a:path>
            </a:pathLst>
          </a:custGeom>
          <a:blipFill>
            <a:blip r:embed="rId2"/>
            <a:stretch>
              <a:fillRect l="0" t="0" r="0" b="0"/>
            </a:stretch>
          </a:blipFill>
        </p:spPr>
      </p:sp>
      <p:sp>
        <p:nvSpPr>
          <p:cNvPr name="TextBox 3" id="3"/>
          <p:cNvSpPr txBox="true"/>
          <p:nvPr/>
        </p:nvSpPr>
        <p:spPr>
          <a:xfrm rot="0">
            <a:off x="0" y="214673"/>
            <a:ext cx="8598982" cy="81402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SALES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9304020"/>
          </a:xfrm>
          <a:custGeom>
            <a:avLst/>
            <a:gdLst/>
            <a:ahLst/>
            <a:cxnLst/>
            <a:rect r="r" b="b" t="t" l="l"/>
            <a:pathLst>
              <a:path h="9304020" w="18288000">
                <a:moveTo>
                  <a:pt x="0" y="0"/>
                </a:moveTo>
                <a:lnTo>
                  <a:pt x="18288000" y="0"/>
                </a:lnTo>
                <a:lnTo>
                  <a:pt x="18288000" y="9304020"/>
                </a:lnTo>
                <a:lnTo>
                  <a:pt x="0" y="9304020"/>
                </a:lnTo>
                <a:lnTo>
                  <a:pt x="0" y="0"/>
                </a:lnTo>
                <a:close/>
              </a:path>
            </a:pathLst>
          </a:custGeom>
          <a:blipFill>
            <a:blip r:embed="rId2"/>
            <a:stretch>
              <a:fillRect l="0" t="0" r="0" b="0"/>
            </a:stretch>
          </a:blipFill>
        </p:spPr>
      </p:sp>
      <p:sp>
        <p:nvSpPr>
          <p:cNvPr name="TextBox 3" id="3"/>
          <p:cNvSpPr txBox="true"/>
          <p:nvPr/>
        </p:nvSpPr>
        <p:spPr>
          <a:xfrm rot="0">
            <a:off x="0" y="263913"/>
            <a:ext cx="4936984" cy="512926"/>
          </a:xfrm>
          <a:prstGeom prst="rect">
            <a:avLst/>
          </a:prstGeom>
        </p:spPr>
        <p:txBody>
          <a:bodyPr anchor="t" rtlCol="false" tIns="0" lIns="0" bIns="0" rIns="0">
            <a:spAutoFit/>
          </a:bodyPr>
          <a:lstStyle/>
          <a:p>
            <a:pPr algn="l">
              <a:lnSpc>
                <a:spcPts val="4236"/>
              </a:lnSpc>
            </a:pPr>
            <a:r>
              <a:rPr lang="en-US" sz="3026" b="true">
                <a:solidFill>
                  <a:srgbClr val="2F1800"/>
                </a:solidFill>
                <a:latin typeface="DM Sans Bold"/>
                <a:ea typeface="DM Sans Bold"/>
                <a:cs typeface="DM Sans Bold"/>
                <a:sym typeface="DM Sans Bold"/>
              </a:rPr>
              <a:t>SALES EXECUTIVE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9304020"/>
          </a:xfrm>
          <a:custGeom>
            <a:avLst/>
            <a:gdLst/>
            <a:ahLst/>
            <a:cxnLst/>
            <a:rect r="r" b="b" t="t" l="l"/>
            <a:pathLst>
              <a:path h="9304020" w="18288000">
                <a:moveTo>
                  <a:pt x="0" y="0"/>
                </a:moveTo>
                <a:lnTo>
                  <a:pt x="18288000" y="0"/>
                </a:lnTo>
                <a:lnTo>
                  <a:pt x="18288000" y="9304020"/>
                </a:lnTo>
                <a:lnTo>
                  <a:pt x="0" y="9304020"/>
                </a:lnTo>
                <a:lnTo>
                  <a:pt x="0" y="0"/>
                </a:lnTo>
                <a:close/>
              </a:path>
            </a:pathLst>
          </a:custGeom>
          <a:blipFill>
            <a:blip r:embed="rId2"/>
            <a:stretch>
              <a:fillRect l="0" t="0" r="0" b="0"/>
            </a:stretch>
          </a:blipFill>
        </p:spPr>
      </p:sp>
      <p:sp>
        <p:nvSpPr>
          <p:cNvPr name="TextBox 3" id="3"/>
          <p:cNvSpPr txBox="true"/>
          <p:nvPr/>
        </p:nvSpPr>
        <p:spPr>
          <a:xfrm rot="0">
            <a:off x="0" y="263913"/>
            <a:ext cx="4936984" cy="512926"/>
          </a:xfrm>
          <a:prstGeom prst="rect">
            <a:avLst/>
          </a:prstGeom>
        </p:spPr>
        <p:txBody>
          <a:bodyPr anchor="t" rtlCol="false" tIns="0" lIns="0" bIns="0" rIns="0">
            <a:spAutoFit/>
          </a:bodyPr>
          <a:lstStyle/>
          <a:p>
            <a:pPr algn="l">
              <a:lnSpc>
                <a:spcPts val="4236"/>
              </a:lnSpc>
            </a:pPr>
            <a:r>
              <a:rPr lang="en-US" sz="3026" b="true">
                <a:solidFill>
                  <a:srgbClr val="2F1800"/>
                </a:solidFill>
                <a:latin typeface="DM Sans Bold"/>
                <a:ea typeface="DM Sans Bold"/>
                <a:cs typeface="DM Sans Bold"/>
                <a:sym typeface="DM Sans Bold"/>
              </a:rPr>
              <a:t>SALES REPRESENTATIVE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7150"/>
            <a:ext cx="18288000" cy="10172700"/>
          </a:xfrm>
          <a:custGeom>
            <a:avLst/>
            <a:gdLst/>
            <a:ahLst/>
            <a:cxnLst/>
            <a:rect r="r" b="b" t="t" l="l"/>
            <a:pathLst>
              <a:path h="10172700" w="18288000">
                <a:moveTo>
                  <a:pt x="0" y="0"/>
                </a:moveTo>
                <a:lnTo>
                  <a:pt x="18288000" y="0"/>
                </a:lnTo>
                <a:lnTo>
                  <a:pt x="18288000" y="10172700"/>
                </a:lnTo>
                <a:lnTo>
                  <a:pt x="0" y="10172700"/>
                </a:lnTo>
                <a:lnTo>
                  <a:pt x="0" y="0"/>
                </a:lnTo>
                <a:close/>
              </a:path>
            </a:pathLst>
          </a:custGeom>
          <a:blipFill>
            <a:blip r:embed="rId2"/>
            <a:stretch>
              <a:fillRect l="0" t="0" r="0" b="0"/>
            </a:stretch>
          </a:blipFill>
        </p:spPr>
      </p:sp>
      <p:sp>
        <p:nvSpPr>
          <p:cNvPr name="TextBox 3" id="3"/>
          <p:cNvSpPr txBox="true"/>
          <p:nvPr/>
        </p:nvSpPr>
        <p:spPr>
          <a:xfrm rot="0">
            <a:off x="545018" y="1152525"/>
            <a:ext cx="859898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HUMAN</a:t>
            </a:r>
          </a:p>
          <a:p>
            <a:pPr algn="l">
              <a:lnSpc>
                <a:spcPts val="6173"/>
              </a:lnSpc>
            </a:pPr>
            <a:r>
              <a:rPr lang="en-US" sz="6173" b="true">
                <a:solidFill>
                  <a:srgbClr val="2F1800"/>
                </a:solidFill>
                <a:latin typeface="Saira Bold"/>
                <a:ea typeface="Saira Bold"/>
                <a:cs typeface="Saira Bold"/>
                <a:sym typeface="Saira Bold"/>
              </a:rPr>
              <a:t>RESORCES</a:t>
            </a:r>
          </a:p>
        </p:txBody>
      </p:sp>
      <p:sp>
        <p:nvSpPr>
          <p:cNvPr name="TextBox 4" id="4"/>
          <p:cNvSpPr txBox="true"/>
          <p:nvPr/>
        </p:nvSpPr>
        <p:spPr>
          <a:xfrm rot="0">
            <a:off x="545018" y="2699977"/>
            <a:ext cx="3386528" cy="430697"/>
          </a:xfrm>
          <a:prstGeom prst="rect">
            <a:avLst/>
          </a:prstGeom>
        </p:spPr>
        <p:txBody>
          <a:bodyPr anchor="t" rtlCol="false" tIns="0" lIns="0" bIns="0" rIns="0">
            <a:spAutoFit/>
          </a:bodyPr>
          <a:lstStyle/>
          <a:p>
            <a:pPr algn="l">
              <a:lnSpc>
                <a:spcPts val="3560"/>
              </a:lnSpc>
            </a:pPr>
            <a:r>
              <a:rPr lang="en-US" sz="2543" b="true">
                <a:solidFill>
                  <a:srgbClr val="2F1800"/>
                </a:solidFill>
                <a:latin typeface="DM Sans Bold"/>
                <a:ea typeface="DM Sans Bold"/>
                <a:cs typeface="DM Sans Bold"/>
                <a:sym typeface="DM Sans Bold"/>
              </a:rPr>
              <a:t>GENERAL METRICS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0822" y="2656391"/>
            <a:ext cx="981645" cy="4968240"/>
            <a:chOff x="0" y="0"/>
            <a:chExt cx="258540" cy="1308508"/>
          </a:xfrm>
        </p:grpSpPr>
        <p:sp>
          <p:nvSpPr>
            <p:cNvPr name="Freeform 3" id="3"/>
            <p:cNvSpPr/>
            <p:nvPr/>
          </p:nvSpPr>
          <p:spPr>
            <a:xfrm flipH="false" flipV="false" rot="0">
              <a:off x="0" y="0"/>
              <a:ext cx="258540" cy="1308508"/>
            </a:xfrm>
            <a:custGeom>
              <a:avLst/>
              <a:gdLst/>
              <a:ahLst/>
              <a:cxnLst/>
              <a:rect r="r" b="b" t="t" l="l"/>
              <a:pathLst>
                <a:path h="1308508" w="258540">
                  <a:moveTo>
                    <a:pt x="129270" y="0"/>
                  </a:moveTo>
                  <a:lnTo>
                    <a:pt x="129270" y="0"/>
                  </a:lnTo>
                  <a:cubicBezTo>
                    <a:pt x="163555" y="0"/>
                    <a:pt x="196435" y="13619"/>
                    <a:pt x="220678" y="37862"/>
                  </a:cubicBezTo>
                  <a:cubicBezTo>
                    <a:pt x="244921" y="62105"/>
                    <a:pt x="258540" y="94986"/>
                    <a:pt x="258540" y="129270"/>
                  </a:cubicBezTo>
                  <a:lnTo>
                    <a:pt x="258540" y="1179238"/>
                  </a:lnTo>
                  <a:cubicBezTo>
                    <a:pt x="258540" y="1250631"/>
                    <a:pt x="200664" y="1308508"/>
                    <a:pt x="129270" y="1308508"/>
                  </a:cubicBezTo>
                  <a:lnTo>
                    <a:pt x="129270" y="1308508"/>
                  </a:lnTo>
                  <a:cubicBezTo>
                    <a:pt x="94986" y="1308508"/>
                    <a:pt x="62105" y="1294888"/>
                    <a:pt x="37862" y="1270645"/>
                  </a:cubicBezTo>
                  <a:cubicBezTo>
                    <a:pt x="13619" y="1246403"/>
                    <a:pt x="0" y="1213522"/>
                    <a:pt x="0" y="1179238"/>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sp>
        <p:sp>
          <p:nvSpPr>
            <p:cNvPr name="TextBox 4" id="4"/>
            <p:cNvSpPr txBox="true"/>
            <p:nvPr/>
          </p:nvSpPr>
          <p:spPr>
            <a:xfrm>
              <a:off x="0" y="76200"/>
              <a:ext cx="258540" cy="1232308"/>
            </a:xfrm>
            <a:prstGeom prst="rect">
              <a:avLst/>
            </a:prstGeom>
          </p:spPr>
          <p:txBody>
            <a:bodyPr anchor="ctr" rtlCol="false" tIns="50800" lIns="50800" bIns="50800" rIns="50800"/>
            <a:lstStyle/>
            <a:p>
              <a:pPr algn="ctr">
                <a:lnSpc>
                  <a:spcPts val="1462"/>
                </a:lnSpc>
              </a:pPr>
            </a:p>
          </p:txBody>
        </p:sp>
      </p:grpSp>
      <p:sp>
        <p:nvSpPr>
          <p:cNvPr name="Freeform 5" id="5"/>
          <p:cNvSpPr/>
          <p:nvPr/>
        </p:nvSpPr>
        <p:spPr>
          <a:xfrm flipH="false" flipV="false" rot="0">
            <a:off x="1734144" y="2388655"/>
            <a:ext cx="5783975" cy="4974218"/>
          </a:xfrm>
          <a:custGeom>
            <a:avLst/>
            <a:gdLst/>
            <a:ahLst/>
            <a:cxnLst/>
            <a:rect r="r" b="b" t="t" l="l"/>
            <a:pathLst>
              <a:path h="4974218" w="5783975">
                <a:moveTo>
                  <a:pt x="0" y="0"/>
                </a:moveTo>
                <a:lnTo>
                  <a:pt x="5783975" y="0"/>
                </a:lnTo>
                <a:lnTo>
                  <a:pt x="5783975" y="4974219"/>
                </a:lnTo>
                <a:lnTo>
                  <a:pt x="0" y="4974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447332" y="2780216"/>
            <a:ext cx="779126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TABLE OF CONTENTS</a:t>
            </a:r>
          </a:p>
        </p:txBody>
      </p:sp>
      <p:sp>
        <p:nvSpPr>
          <p:cNvPr name="TextBox 7" id="7"/>
          <p:cNvSpPr txBox="true"/>
          <p:nvPr/>
        </p:nvSpPr>
        <p:spPr>
          <a:xfrm rot="0">
            <a:off x="8447332" y="4568105"/>
            <a:ext cx="7654618" cy="4907447"/>
          </a:xfrm>
          <a:prstGeom prst="rect">
            <a:avLst/>
          </a:prstGeom>
        </p:spPr>
        <p:txBody>
          <a:bodyPr anchor="t" rtlCol="false" tIns="0" lIns="0" bIns="0" rIns="0">
            <a:spAutoFit/>
          </a:bodyPr>
          <a:lstStyle/>
          <a:p>
            <a:pPr algn="just" marL="549123" indent="-274562" lvl="1">
              <a:lnSpc>
                <a:spcPts val="3560"/>
              </a:lnSpc>
              <a:buFont typeface="Arial"/>
              <a:buChar char="•"/>
            </a:pPr>
            <a:r>
              <a:rPr lang="en-US" sz="2543">
                <a:solidFill>
                  <a:srgbClr val="2F1800"/>
                </a:solidFill>
                <a:latin typeface="DM Sans"/>
                <a:ea typeface="DM Sans"/>
                <a:cs typeface="DM Sans"/>
                <a:sym typeface="DM Sans"/>
              </a:rPr>
              <a:t>Business Understanding</a:t>
            </a:r>
          </a:p>
          <a:p>
            <a:pPr algn="just" marL="549123" indent="-274562" lvl="1">
              <a:lnSpc>
                <a:spcPts val="3560"/>
              </a:lnSpc>
              <a:buFont typeface="Arial"/>
              <a:buChar char="•"/>
            </a:pPr>
            <a:r>
              <a:rPr lang="en-US" sz="2543">
                <a:solidFill>
                  <a:srgbClr val="2F1800"/>
                </a:solidFill>
                <a:latin typeface="DM Sans"/>
                <a:ea typeface="DM Sans"/>
                <a:cs typeface="DM Sans"/>
                <a:sym typeface="DM Sans"/>
              </a:rPr>
              <a:t>Analytical Approach</a:t>
            </a:r>
          </a:p>
          <a:p>
            <a:pPr algn="just" marL="549123" indent="-274562" lvl="1">
              <a:lnSpc>
                <a:spcPts val="3560"/>
              </a:lnSpc>
              <a:buFont typeface="Arial"/>
              <a:buChar char="•"/>
            </a:pPr>
            <a:r>
              <a:rPr lang="en-US" sz="2543">
                <a:solidFill>
                  <a:srgbClr val="2F1800"/>
                </a:solidFill>
                <a:latin typeface="DM Sans"/>
                <a:ea typeface="DM Sans"/>
                <a:cs typeface="DM Sans"/>
                <a:sym typeface="DM Sans"/>
              </a:rPr>
              <a:t>Selecting Features</a:t>
            </a:r>
          </a:p>
          <a:p>
            <a:pPr algn="just" marL="1098247" indent="-366082" lvl="2">
              <a:lnSpc>
                <a:spcPts val="3560"/>
              </a:lnSpc>
              <a:buFont typeface="Arial"/>
              <a:buChar char="⚬"/>
            </a:pPr>
            <a:r>
              <a:rPr lang="en-US" sz="2543">
                <a:solidFill>
                  <a:srgbClr val="2F1800"/>
                </a:solidFill>
                <a:latin typeface="DM Sans"/>
                <a:ea typeface="DM Sans"/>
                <a:cs typeface="DM Sans"/>
                <a:sym typeface="DM Sans"/>
              </a:rPr>
              <a:t>Exploratory Analysis</a:t>
            </a:r>
          </a:p>
          <a:p>
            <a:pPr algn="just" marL="1098247" indent="-366082" lvl="2">
              <a:lnSpc>
                <a:spcPts val="3560"/>
              </a:lnSpc>
              <a:buFont typeface="Arial"/>
              <a:buChar char="⚬"/>
            </a:pPr>
            <a:r>
              <a:rPr lang="en-US" sz="2543">
                <a:solidFill>
                  <a:srgbClr val="2F1800"/>
                </a:solidFill>
                <a:latin typeface="DM Sans"/>
                <a:ea typeface="DM Sans"/>
                <a:cs typeface="DM Sans"/>
                <a:sym typeface="DM Sans"/>
              </a:rPr>
              <a:t>Machine Learning Model</a:t>
            </a:r>
          </a:p>
          <a:p>
            <a:pPr algn="just" marL="549123" indent="-274562" lvl="1">
              <a:lnSpc>
                <a:spcPts val="3560"/>
              </a:lnSpc>
              <a:buFont typeface="Arial"/>
              <a:buChar char="•"/>
            </a:pPr>
            <a:r>
              <a:rPr lang="en-US" sz="2543">
                <a:solidFill>
                  <a:srgbClr val="2F1800"/>
                </a:solidFill>
                <a:latin typeface="DM Sans"/>
                <a:ea typeface="DM Sans"/>
                <a:cs typeface="DM Sans"/>
                <a:sym typeface="DM Sans"/>
              </a:rPr>
              <a:t>Department and Job Analysis</a:t>
            </a:r>
          </a:p>
          <a:p>
            <a:pPr algn="just" marL="1098247" indent="-366082" lvl="2">
              <a:lnSpc>
                <a:spcPts val="3560"/>
              </a:lnSpc>
              <a:buFont typeface="Arial"/>
              <a:buChar char="⚬"/>
            </a:pPr>
            <a:r>
              <a:rPr lang="en-US" sz="2543">
                <a:solidFill>
                  <a:srgbClr val="2F1800"/>
                </a:solidFill>
                <a:latin typeface="DM Sans"/>
                <a:ea typeface="DM Sans"/>
                <a:cs typeface="DM Sans"/>
                <a:sym typeface="DM Sans"/>
              </a:rPr>
              <a:t>Research and Development</a:t>
            </a:r>
          </a:p>
          <a:p>
            <a:pPr algn="just" marL="1098247" indent="-366082" lvl="2">
              <a:lnSpc>
                <a:spcPts val="3560"/>
              </a:lnSpc>
              <a:buFont typeface="Arial"/>
              <a:buChar char="⚬"/>
            </a:pPr>
            <a:r>
              <a:rPr lang="en-US" sz="2543">
                <a:solidFill>
                  <a:srgbClr val="2F1800"/>
                </a:solidFill>
                <a:latin typeface="DM Sans"/>
                <a:ea typeface="DM Sans"/>
                <a:cs typeface="DM Sans"/>
                <a:sym typeface="DM Sans"/>
              </a:rPr>
              <a:t>Human Resources</a:t>
            </a:r>
          </a:p>
          <a:p>
            <a:pPr algn="just" marL="1098247" indent="-366082" lvl="2">
              <a:lnSpc>
                <a:spcPts val="3560"/>
              </a:lnSpc>
              <a:buFont typeface="Arial"/>
              <a:buChar char="⚬"/>
            </a:pPr>
            <a:r>
              <a:rPr lang="en-US" sz="2543">
                <a:solidFill>
                  <a:srgbClr val="2F1800"/>
                </a:solidFill>
                <a:latin typeface="DM Sans"/>
                <a:ea typeface="DM Sans"/>
                <a:cs typeface="DM Sans"/>
                <a:sym typeface="DM Sans"/>
              </a:rPr>
              <a:t>Sales</a:t>
            </a:r>
          </a:p>
          <a:p>
            <a:pPr algn="just" marL="549123" indent="-274562" lvl="1">
              <a:lnSpc>
                <a:spcPts val="3560"/>
              </a:lnSpc>
              <a:buFont typeface="Arial"/>
              <a:buChar char="•"/>
            </a:pPr>
            <a:r>
              <a:rPr lang="en-US" sz="2543">
                <a:solidFill>
                  <a:srgbClr val="2F1800"/>
                </a:solidFill>
                <a:latin typeface="DM Sans"/>
                <a:ea typeface="DM Sans"/>
                <a:cs typeface="DM Sans"/>
                <a:sym typeface="DM Sans"/>
              </a:rPr>
              <a:t>Suggestions</a:t>
            </a:r>
          </a:p>
          <a:p>
            <a:pPr algn="just">
              <a:lnSpc>
                <a:spcPts val="3560"/>
              </a:lnSpc>
            </a:pPr>
          </a:p>
        </p:txBody>
      </p:sp>
      <p:sp>
        <p:nvSpPr>
          <p:cNvPr name="AutoShape 8" id="8"/>
          <p:cNvSpPr/>
          <p:nvPr/>
        </p:nvSpPr>
        <p:spPr>
          <a:xfrm>
            <a:off x="6096510" y="4394343"/>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369" y="0"/>
            <a:ext cx="18349369" cy="10252710"/>
          </a:xfrm>
          <a:custGeom>
            <a:avLst/>
            <a:gdLst/>
            <a:ahLst/>
            <a:cxnLst/>
            <a:rect r="r" b="b" t="t" l="l"/>
            <a:pathLst>
              <a:path h="10252710" w="18349369">
                <a:moveTo>
                  <a:pt x="0" y="0"/>
                </a:moveTo>
                <a:lnTo>
                  <a:pt x="18349369" y="0"/>
                </a:lnTo>
                <a:lnTo>
                  <a:pt x="18349369" y="10252710"/>
                </a:lnTo>
                <a:lnTo>
                  <a:pt x="0" y="10252710"/>
                </a:lnTo>
                <a:lnTo>
                  <a:pt x="0" y="0"/>
                </a:lnTo>
                <a:close/>
              </a:path>
            </a:pathLst>
          </a:custGeom>
          <a:blipFill>
            <a:blip r:embed="rId2"/>
            <a:stretch>
              <a:fillRect l="0" t="0" r="0" b="0"/>
            </a:stretch>
          </a:blipFill>
        </p:spPr>
      </p:sp>
      <p:sp>
        <p:nvSpPr>
          <p:cNvPr name="TextBox 3" id="3"/>
          <p:cNvSpPr txBox="true"/>
          <p:nvPr/>
        </p:nvSpPr>
        <p:spPr>
          <a:xfrm rot="0">
            <a:off x="0" y="123825"/>
            <a:ext cx="859898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HUMAN</a:t>
            </a:r>
          </a:p>
          <a:p>
            <a:pPr algn="l">
              <a:lnSpc>
                <a:spcPts val="6173"/>
              </a:lnSpc>
            </a:pPr>
            <a:r>
              <a:rPr lang="en-US" sz="6173" b="true">
                <a:solidFill>
                  <a:srgbClr val="2F1800"/>
                </a:solidFill>
                <a:latin typeface="Saira Bold"/>
                <a:ea typeface="Saira Bold"/>
                <a:cs typeface="Saira Bold"/>
                <a:sym typeface="Saira Bold"/>
              </a:rPr>
              <a:t>RESORCES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51560"/>
            <a:ext cx="18288000" cy="9235440"/>
          </a:xfrm>
          <a:custGeom>
            <a:avLst/>
            <a:gdLst/>
            <a:ahLst/>
            <a:cxnLst/>
            <a:rect r="r" b="b" t="t" l="l"/>
            <a:pathLst>
              <a:path h="9235440" w="18288000">
                <a:moveTo>
                  <a:pt x="0" y="0"/>
                </a:moveTo>
                <a:lnTo>
                  <a:pt x="18288000" y="0"/>
                </a:lnTo>
                <a:lnTo>
                  <a:pt x="18288000" y="9235440"/>
                </a:lnTo>
                <a:lnTo>
                  <a:pt x="0" y="9235440"/>
                </a:lnTo>
                <a:lnTo>
                  <a:pt x="0" y="0"/>
                </a:lnTo>
                <a:close/>
              </a:path>
            </a:pathLst>
          </a:custGeom>
          <a:blipFill>
            <a:blip r:embed="rId2"/>
            <a:stretch>
              <a:fillRect l="0" t="0" r="0" b="0"/>
            </a:stretch>
          </a:blipFill>
        </p:spPr>
      </p:sp>
      <p:sp>
        <p:nvSpPr>
          <p:cNvPr name="TextBox 3" id="3"/>
          <p:cNvSpPr txBox="true"/>
          <p:nvPr/>
        </p:nvSpPr>
        <p:spPr>
          <a:xfrm rot="0">
            <a:off x="0" y="263913"/>
            <a:ext cx="4936984" cy="512926"/>
          </a:xfrm>
          <a:prstGeom prst="rect">
            <a:avLst/>
          </a:prstGeom>
        </p:spPr>
        <p:txBody>
          <a:bodyPr anchor="t" rtlCol="false" tIns="0" lIns="0" bIns="0" rIns="0">
            <a:spAutoFit/>
          </a:bodyPr>
          <a:lstStyle/>
          <a:p>
            <a:pPr algn="l">
              <a:lnSpc>
                <a:spcPts val="4236"/>
              </a:lnSpc>
            </a:pPr>
            <a:r>
              <a:rPr lang="en-US" sz="3026" b="true">
                <a:solidFill>
                  <a:srgbClr val="2F1800"/>
                </a:solidFill>
                <a:latin typeface="DM Sans Bold"/>
                <a:ea typeface="DM Sans Bold"/>
                <a:cs typeface="DM Sans Bold"/>
                <a:sym typeface="DM Sans Bold"/>
              </a:rPr>
              <a:t>HUMAN RESOURCES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73536" y="2409661"/>
            <a:ext cx="981645" cy="6848639"/>
            <a:chOff x="0" y="0"/>
            <a:chExt cx="258540" cy="1803757"/>
          </a:xfrm>
        </p:grpSpPr>
        <p:sp>
          <p:nvSpPr>
            <p:cNvPr name="Freeform 3" id="3"/>
            <p:cNvSpPr/>
            <p:nvPr/>
          </p:nvSpPr>
          <p:spPr>
            <a:xfrm flipH="false" flipV="false" rot="0">
              <a:off x="0" y="0"/>
              <a:ext cx="258540" cy="1803757"/>
            </a:xfrm>
            <a:custGeom>
              <a:avLst/>
              <a:gdLst/>
              <a:ahLst/>
              <a:cxnLst/>
              <a:rect r="r" b="b" t="t" l="l"/>
              <a:pathLst>
                <a:path h="1803757" w="258540">
                  <a:moveTo>
                    <a:pt x="129270" y="0"/>
                  </a:moveTo>
                  <a:lnTo>
                    <a:pt x="129270" y="0"/>
                  </a:lnTo>
                  <a:cubicBezTo>
                    <a:pt x="163555" y="0"/>
                    <a:pt x="196435" y="13619"/>
                    <a:pt x="220678" y="37862"/>
                  </a:cubicBezTo>
                  <a:cubicBezTo>
                    <a:pt x="244921" y="62105"/>
                    <a:pt x="258540" y="94986"/>
                    <a:pt x="258540" y="129270"/>
                  </a:cubicBezTo>
                  <a:lnTo>
                    <a:pt x="258540" y="1674487"/>
                  </a:lnTo>
                  <a:cubicBezTo>
                    <a:pt x="258540" y="1745881"/>
                    <a:pt x="200664" y="1803757"/>
                    <a:pt x="129270" y="1803757"/>
                  </a:cubicBezTo>
                  <a:lnTo>
                    <a:pt x="129270" y="1803757"/>
                  </a:lnTo>
                  <a:cubicBezTo>
                    <a:pt x="94986" y="1803757"/>
                    <a:pt x="62105" y="1790137"/>
                    <a:pt x="37862" y="1765894"/>
                  </a:cubicBezTo>
                  <a:cubicBezTo>
                    <a:pt x="13619" y="1741652"/>
                    <a:pt x="0" y="1708771"/>
                    <a:pt x="0" y="1674487"/>
                  </a:cubicBezTo>
                  <a:lnTo>
                    <a:pt x="0" y="129270"/>
                  </a:lnTo>
                  <a:cubicBezTo>
                    <a:pt x="0" y="57876"/>
                    <a:pt x="57876" y="0"/>
                    <a:pt x="129270" y="0"/>
                  </a:cubicBezTo>
                  <a:close/>
                </a:path>
              </a:pathLst>
            </a:custGeom>
            <a:solidFill>
              <a:srgbClr val="000000">
                <a:alpha val="0"/>
              </a:srgbClr>
            </a:solidFill>
            <a:ln w="9525" cap="rnd">
              <a:solidFill>
                <a:srgbClr val="2F1800"/>
              </a:solidFill>
              <a:prstDash val="solid"/>
              <a:round/>
            </a:ln>
          </p:spPr>
        </p:sp>
        <p:sp>
          <p:nvSpPr>
            <p:cNvPr name="TextBox 4" id="4"/>
            <p:cNvSpPr txBox="true"/>
            <p:nvPr/>
          </p:nvSpPr>
          <p:spPr>
            <a:xfrm>
              <a:off x="0" y="76200"/>
              <a:ext cx="258540" cy="1727557"/>
            </a:xfrm>
            <a:prstGeom prst="rect">
              <a:avLst/>
            </a:prstGeom>
          </p:spPr>
          <p:txBody>
            <a:bodyPr anchor="ctr" rtlCol="false" tIns="50800" lIns="50800" bIns="50800" rIns="50800"/>
            <a:lstStyle/>
            <a:p>
              <a:pPr algn="ctr">
                <a:lnSpc>
                  <a:spcPts val="1462"/>
                </a:lnSpc>
              </a:pPr>
            </a:p>
          </p:txBody>
        </p:sp>
      </p:grpSp>
      <p:sp>
        <p:nvSpPr>
          <p:cNvPr name="Freeform 5" id="5"/>
          <p:cNvSpPr/>
          <p:nvPr/>
        </p:nvSpPr>
        <p:spPr>
          <a:xfrm flipH="false" flipV="false" rot="0">
            <a:off x="222829" y="3982751"/>
            <a:ext cx="570560" cy="570560"/>
          </a:xfrm>
          <a:custGeom>
            <a:avLst/>
            <a:gdLst/>
            <a:ahLst/>
            <a:cxnLst/>
            <a:rect r="r" b="b" t="t" l="l"/>
            <a:pathLst>
              <a:path h="570560" w="570560">
                <a:moveTo>
                  <a:pt x="0" y="0"/>
                </a:moveTo>
                <a:lnTo>
                  <a:pt x="570560" y="0"/>
                </a:lnTo>
                <a:lnTo>
                  <a:pt x="570560" y="570560"/>
                </a:lnTo>
                <a:lnTo>
                  <a:pt x="0" y="570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2829" y="6844149"/>
            <a:ext cx="570560" cy="570560"/>
          </a:xfrm>
          <a:custGeom>
            <a:avLst/>
            <a:gdLst/>
            <a:ahLst/>
            <a:cxnLst/>
            <a:rect r="r" b="b" t="t" l="l"/>
            <a:pathLst>
              <a:path h="570560" w="570560">
                <a:moveTo>
                  <a:pt x="0" y="0"/>
                </a:moveTo>
                <a:lnTo>
                  <a:pt x="570560" y="0"/>
                </a:lnTo>
                <a:lnTo>
                  <a:pt x="570560" y="570560"/>
                </a:lnTo>
                <a:lnTo>
                  <a:pt x="0" y="570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130972" y="3556094"/>
            <a:ext cx="6454701" cy="4659121"/>
          </a:xfrm>
          <a:custGeom>
            <a:avLst/>
            <a:gdLst/>
            <a:ahLst/>
            <a:cxnLst/>
            <a:rect r="r" b="b" t="t" l="l"/>
            <a:pathLst>
              <a:path h="4659121" w="6454701">
                <a:moveTo>
                  <a:pt x="0" y="0"/>
                </a:moveTo>
                <a:lnTo>
                  <a:pt x="6454701" y="0"/>
                </a:lnTo>
                <a:lnTo>
                  <a:pt x="6454701" y="4659120"/>
                </a:lnTo>
                <a:lnTo>
                  <a:pt x="0" y="4659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1152525"/>
            <a:ext cx="8598982" cy="81402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 SUGGESTIONS</a:t>
            </a:r>
          </a:p>
        </p:txBody>
      </p:sp>
      <p:sp>
        <p:nvSpPr>
          <p:cNvPr name="TextBox 9" id="9"/>
          <p:cNvSpPr txBox="true"/>
          <p:nvPr/>
        </p:nvSpPr>
        <p:spPr>
          <a:xfrm rot="0">
            <a:off x="1222818" y="3290947"/>
            <a:ext cx="3784117" cy="430697"/>
          </a:xfrm>
          <a:prstGeom prst="rect">
            <a:avLst/>
          </a:prstGeom>
        </p:spPr>
        <p:txBody>
          <a:bodyPr anchor="t" rtlCol="false" tIns="0" lIns="0" bIns="0" rIns="0">
            <a:spAutoFit/>
          </a:bodyPr>
          <a:lstStyle/>
          <a:p>
            <a:pPr algn="l">
              <a:lnSpc>
                <a:spcPts val="3560"/>
              </a:lnSpc>
            </a:pPr>
            <a:r>
              <a:rPr lang="en-US" sz="2543" b="true">
                <a:solidFill>
                  <a:srgbClr val="2F1800"/>
                </a:solidFill>
                <a:latin typeface="DM Sans Bold"/>
                <a:ea typeface="DM Sans Bold"/>
                <a:cs typeface="DM Sans Bold"/>
                <a:sym typeface="DM Sans Bold"/>
              </a:rPr>
              <a:t>OVERALL SUGGESTIONS</a:t>
            </a:r>
          </a:p>
        </p:txBody>
      </p:sp>
      <p:sp>
        <p:nvSpPr>
          <p:cNvPr name="TextBox 10" id="10"/>
          <p:cNvSpPr txBox="true"/>
          <p:nvPr/>
        </p:nvSpPr>
        <p:spPr>
          <a:xfrm rot="0">
            <a:off x="1222818" y="6077135"/>
            <a:ext cx="4278794" cy="430697"/>
          </a:xfrm>
          <a:prstGeom prst="rect">
            <a:avLst/>
          </a:prstGeom>
        </p:spPr>
        <p:txBody>
          <a:bodyPr anchor="t" rtlCol="false" tIns="0" lIns="0" bIns="0" rIns="0">
            <a:spAutoFit/>
          </a:bodyPr>
          <a:lstStyle/>
          <a:p>
            <a:pPr algn="l">
              <a:lnSpc>
                <a:spcPts val="3560"/>
              </a:lnSpc>
            </a:pPr>
            <a:r>
              <a:rPr lang="en-US" sz="2543" b="true">
                <a:solidFill>
                  <a:srgbClr val="2F1800"/>
                </a:solidFill>
                <a:latin typeface="DM Sans Bold"/>
                <a:ea typeface="DM Sans Bold"/>
                <a:cs typeface="DM Sans Bold"/>
                <a:sym typeface="DM Sans Bold"/>
              </a:rPr>
              <a:t>INDIVIDUAL SUGGESTIONS</a:t>
            </a:r>
          </a:p>
        </p:txBody>
      </p:sp>
      <p:sp>
        <p:nvSpPr>
          <p:cNvPr name="TextBox 11" id="11"/>
          <p:cNvSpPr txBox="true"/>
          <p:nvPr/>
        </p:nvSpPr>
        <p:spPr>
          <a:xfrm rot="0">
            <a:off x="1470302" y="6650708"/>
            <a:ext cx="10497467" cy="1762125"/>
          </a:xfrm>
          <a:prstGeom prst="rect">
            <a:avLst/>
          </a:prstGeom>
        </p:spPr>
        <p:txBody>
          <a:bodyPr anchor="t" rtlCol="false" tIns="0" lIns="0" bIns="0" rIns="0">
            <a:spAutoFit/>
          </a:bodyPr>
          <a:lstStyle/>
          <a:p>
            <a:pPr algn="just">
              <a:lnSpc>
                <a:spcPts val="2812"/>
              </a:lnSpc>
            </a:pPr>
            <a:r>
              <a:rPr lang="en-US" sz="2343">
                <a:solidFill>
                  <a:srgbClr val="2F1800"/>
                </a:solidFill>
                <a:latin typeface="DM Sans"/>
                <a:ea typeface="DM Sans"/>
                <a:cs typeface="DM Sans"/>
                <a:sym typeface="DM Sans"/>
              </a:rPr>
              <a:t>Laboratory Technician / Research Scientist / Sales Rep.</a:t>
            </a:r>
          </a:p>
          <a:p>
            <a:pPr algn="just" marL="505944" indent="-252972" lvl="1">
              <a:lnSpc>
                <a:spcPts val="2812"/>
              </a:lnSpc>
              <a:buFont typeface="Arial"/>
              <a:buChar char="•"/>
            </a:pPr>
            <a:r>
              <a:rPr lang="en-US" sz="2343">
                <a:solidFill>
                  <a:srgbClr val="2F1800"/>
                </a:solidFill>
                <a:latin typeface="DM Sans"/>
                <a:ea typeface="DM Sans"/>
                <a:cs typeface="DM Sans"/>
                <a:sym typeface="DM Sans"/>
              </a:rPr>
              <a:t>Hire more experienced employee (Increase TotalWorkingYears Average)</a:t>
            </a:r>
          </a:p>
          <a:p>
            <a:pPr algn="just">
              <a:lnSpc>
                <a:spcPts val="2812"/>
              </a:lnSpc>
            </a:pPr>
          </a:p>
          <a:p>
            <a:pPr algn="just">
              <a:lnSpc>
                <a:spcPts val="2812"/>
              </a:lnSpc>
            </a:pPr>
            <a:r>
              <a:rPr lang="en-US" sz="2343">
                <a:solidFill>
                  <a:srgbClr val="2F1800"/>
                </a:solidFill>
                <a:latin typeface="DM Sans"/>
                <a:ea typeface="DM Sans"/>
                <a:cs typeface="DM Sans"/>
                <a:sym typeface="DM Sans"/>
              </a:rPr>
              <a:t>Human Resorces / Sales Executive</a:t>
            </a:r>
          </a:p>
          <a:p>
            <a:pPr algn="just" marL="505944" indent="-252972" lvl="1">
              <a:lnSpc>
                <a:spcPts val="2812"/>
              </a:lnSpc>
              <a:buFont typeface="Arial"/>
              <a:buChar char="•"/>
            </a:pPr>
            <a:r>
              <a:rPr lang="en-US" sz="2343">
                <a:solidFill>
                  <a:srgbClr val="2F1800"/>
                </a:solidFill>
                <a:latin typeface="DM Sans"/>
                <a:ea typeface="DM Sans"/>
                <a:cs typeface="DM Sans"/>
                <a:sym typeface="DM Sans"/>
              </a:rPr>
              <a:t>Hire employee who lives close to the company</a:t>
            </a:r>
          </a:p>
        </p:txBody>
      </p:sp>
      <p:sp>
        <p:nvSpPr>
          <p:cNvPr name="TextBox 12" id="12"/>
          <p:cNvSpPr txBox="true"/>
          <p:nvPr/>
        </p:nvSpPr>
        <p:spPr>
          <a:xfrm rot="0">
            <a:off x="1470302" y="3867230"/>
            <a:ext cx="9013375" cy="1762125"/>
          </a:xfrm>
          <a:prstGeom prst="rect">
            <a:avLst/>
          </a:prstGeom>
        </p:spPr>
        <p:txBody>
          <a:bodyPr anchor="t" rtlCol="false" tIns="0" lIns="0" bIns="0" rIns="0">
            <a:spAutoFit/>
          </a:bodyPr>
          <a:lstStyle/>
          <a:p>
            <a:pPr algn="just" marL="505944" indent="-252972" lvl="1">
              <a:lnSpc>
                <a:spcPts val="2812"/>
              </a:lnSpc>
              <a:buFont typeface="Arial"/>
              <a:buChar char="•"/>
            </a:pPr>
            <a:r>
              <a:rPr lang="en-US" sz="2343">
                <a:solidFill>
                  <a:srgbClr val="2F1800"/>
                </a:solidFill>
                <a:latin typeface="DM Sans"/>
                <a:ea typeface="DM Sans"/>
                <a:cs typeface="DM Sans"/>
                <a:sym typeface="DM Sans"/>
              </a:rPr>
              <a:t>Improve business travel situation</a:t>
            </a:r>
          </a:p>
          <a:p>
            <a:pPr algn="just" marL="505944" indent="-252972" lvl="1">
              <a:lnSpc>
                <a:spcPts val="2812"/>
              </a:lnSpc>
              <a:buFont typeface="Arial"/>
              <a:buChar char="•"/>
            </a:pPr>
            <a:r>
              <a:rPr lang="en-US" sz="2343">
                <a:solidFill>
                  <a:srgbClr val="2F1800"/>
                </a:solidFill>
                <a:latin typeface="DM Sans"/>
                <a:ea typeface="DM Sans"/>
                <a:cs typeface="DM Sans"/>
                <a:sym typeface="DM Sans"/>
              </a:rPr>
              <a:t>Pay overtimes properly</a:t>
            </a:r>
          </a:p>
          <a:p>
            <a:pPr algn="just" marL="505944" indent="-252972" lvl="1">
              <a:lnSpc>
                <a:spcPts val="2812"/>
              </a:lnSpc>
              <a:buFont typeface="Arial"/>
              <a:buChar char="•"/>
            </a:pPr>
            <a:r>
              <a:rPr lang="en-US" sz="2343">
                <a:solidFill>
                  <a:srgbClr val="2F1800"/>
                </a:solidFill>
                <a:latin typeface="DM Sans"/>
                <a:ea typeface="DM Sans"/>
                <a:cs typeface="DM Sans"/>
                <a:sym typeface="DM Sans"/>
              </a:rPr>
              <a:t>Use Job Satisfaction forms for better understanding of the employees situation</a:t>
            </a:r>
          </a:p>
          <a:p>
            <a:pPr algn="just" marL="505944" indent="-252972" lvl="1">
              <a:lnSpc>
                <a:spcPts val="2812"/>
              </a:lnSpc>
              <a:buFont typeface="Arial"/>
              <a:buChar char="•"/>
            </a:pPr>
            <a:r>
              <a:rPr lang="en-US" sz="2343">
                <a:solidFill>
                  <a:srgbClr val="2F1800"/>
                </a:solidFill>
                <a:latin typeface="DM Sans"/>
                <a:ea typeface="DM Sans"/>
                <a:cs typeface="DM Sans"/>
                <a:sym typeface="DM Sans"/>
              </a:rPr>
              <a:t>Use Stock Option offers as a retaining option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49127" y="1572413"/>
            <a:ext cx="603856" cy="498001"/>
          </a:xfrm>
          <a:custGeom>
            <a:avLst/>
            <a:gdLst/>
            <a:ahLst/>
            <a:cxnLst/>
            <a:rect r="r" b="b" t="t" l="l"/>
            <a:pathLst>
              <a:path h="498001" w="603856">
                <a:moveTo>
                  <a:pt x="0" y="0"/>
                </a:moveTo>
                <a:lnTo>
                  <a:pt x="603857" y="0"/>
                </a:lnTo>
                <a:lnTo>
                  <a:pt x="603857" y="498001"/>
                </a:lnTo>
                <a:lnTo>
                  <a:pt x="0" y="4980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094" y="5143500"/>
            <a:ext cx="9359812" cy="7283635"/>
          </a:xfrm>
          <a:custGeom>
            <a:avLst/>
            <a:gdLst/>
            <a:ahLst/>
            <a:cxnLst/>
            <a:rect r="r" b="b" t="t" l="l"/>
            <a:pathLst>
              <a:path h="7283635" w="9359812">
                <a:moveTo>
                  <a:pt x="0" y="0"/>
                </a:moveTo>
                <a:lnTo>
                  <a:pt x="9359812" y="0"/>
                </a:lnTo>
                <a:lnTo>
                  <a:pt x="9359812" y="7283635"/>
                </a:lnTo>
                <a:lnTo>
                  <a:pt x="0" y="72836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243484" y="1760681"/>
            <a:ext cx="2595389" cy="197664"/>
          </a:xfrm>
          <a:prstGeom prst="rect">
            <a:avLst/>
          </a:prstGeom>
        </p:spPr>
        <p:txBody>
          <a:bodyPr anchor="t" rtlCol="false" tIns="0" lIns="0" bIns="0" rIns="0">
            <a:spAutoFit/>
          </a:bodyPr>
          <a:lstStyle/>
          <a:p>
            <a:pPr algn="ctr">
              <a:lnSpc>
                <a:spcPts val="1462"/>
              </a:lnSpc>
            </a:pPr>
            <a:r>
              <a:rPr lang="en-US" sz="1828">
                <a:solidFill>
                  <a:srgbClr val="2F1800"/>
                </a:solidFill>
                <a:latin typeface="DM Sans"/>
                <a:ea typeface="DM Sans"/>
                <a:cs typeface="DM Sans"/>
                <a:sym typeface="DM Sans"/>
              </a:rPr>
              <a:t>IRWAN INDUSTRIES</a:t>
            </a:r>
          </a:p>
        </p:txBody>
      </p:sp>
      <p:sp>
        <p:nvSpPr>
          <p:cNvPr name="TextBox 5" id="5"/>
          <p:cNvSpPr txBox="true"/>
          <p:nvPr/>
        </p:nvSpPr>
        <p:spPr>
          <a:xfrm rot="0">
            <a:off x="4532715" y="2521077"/>
            <a:ext cx="9222571" cy="1536658"/>
          </a:xfrm>
          <a:prstGeom prst="rect">
            <a:avLst/>
          </a:prstGeom>
        </p:spPr>
        <p:txBody>
          <a:bodyPr anchor="t" rtlCol="false" tIns="0" lIns="0" bIns="0" rIns="0">
            <a:spAutoFit/>
          </a:bodyPr>
          <a:lstStyle/>
          <a:p>
            <a:pPr algn="ctr">
              <a:lnSpc>
                <a:spcPts val="11102"/>
              </a:lnSpc>
            </a:pPr>
            <a:r>
              <a:rPr lang="en-US" b="true" sz="12335">
                <a:solidFill>
                  <a:srgbClr val="2F1800"/>
                </a:solidFill>
                <a:latin typeface="Saira Bold"/>
                <a:ea typeface="Saira Bold"/>
                <a:cs typeface="Saira Bold"/>
                <a:sym typeface="Saira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2392481"/>
            <a:ext cx="1970104" cy="574461"/>
            <a:chOff x="0" y="0"/>
            <a:chExt cx="1393742" cy="406400"/>
          </a:xfrm>
        </p:grpSpPr>
        <p:sp>
          <p:nvSpPr>
            <p:cNvPr name="Freeform 3" id="3"/>
            <p:cNvSpPr/>
            <p:nvPr/>
          </p:nvSpPr>
          <p:spPr>
            <a:xfrm flipH="false" flipV="false" rot="0">
              <a:off x="0" y="0"/>
              <a:ext cx="1393742" cy="406400"/>
            </a:xfrm>
            <a:custGeom>
              <a:avLst/>
              <a:gdLst/>
              <a:ahLst/>
              <a:cxnLst/>
              <a:rect r="r" b="b" t="t" l="l"/>
              <a:pathLst>
                <a:path h="406400" w="1393742">
                  <a:moveTo>
                    <a:pt x="1190542" y="0"/>
                  </a:moveTo>
                  <a:cubicBezTo>
                    <a:pt x="1302767" y="0"/>
                    <a:pt x="1393742" y="90976"/>
                    <a:pt x="1393742" y="203200"/>
                  </a:cubicBezTo>
                  <a:cubicBezTo>
                    <a:pt x="1393742" y="315424"/>
                    <a:pt x="1302767" y="406400"/>
                    <a:pt x="1190542"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1393742" cy="330200"/>
            </a:xfrm>
            <a:prstGeom prst="rect">
              <a:avLst/>
            </a:prstGeom>
          </p:spPr>
          <p:txBody>
            <a:bodyPr anchor="ctr" rtlCol="false" tIns="50800" lIns="50800" bIns="50800" rIns="50800"/>
            <a:lstStyle/>
            <a:p>
              <a:pPr algn="ctr">
                <a:lnSpc>
                  <a:spcPts val="1462"/>
                </a:lnSpc>
              </a:pPr>
            </a:p>
          </p:txBody>
        </p:sp>
      </p:grpSp>
      <p:grpSp>
        <p:nvGrpSpPr>
          <p:cNvPr name="Group 5" id="5"/>
          <p:cNvGrpSpPr/>
          <p:nvPr/>
        </p:nvGrpSpPr>
        <p:grpSpPr>
          <a:xfrm rot="0">
            <a:off x="1028700" y="6209772"/>
            <a:ext cx="1970104" cy="574461"/>
            <a:chOff x="0" y="0"/>
            <a:chExt cx="1393742" cy="406400"/>
          </a:xfrm>
        </p:grpSpPr>
        <p:sp>
          <p:nvSpPr>
            <p:cNvPr name="Freeform 6" id="6"/>
            <p:cNvSpPr/>
            <p:nvPr/>
          </p:nvSpPr>
          <p:spPr>
            <a:xfrm flipH="false" flipV="false" rot="0">
              <a:off x="0" y="0"/>
              <a:ext cx="1393742" cy="406400"/>
            </a:xfrm>
            <a:custGeom>
              <a:avLst/>
              <a:gdLst/>
              <a:ahLst/>
              <a:cxnLst/>
              <a:rect r="r" b="b" t="t" l="l"/>
              <a:pathLst>
                <a:path h="406400" w="1393742">
                  <a:moveTo>
                    <a:pt x="1190542" y="0"/>
                  </a:moveTo>
                  <a:cubicBezTo>
                    <a:pt x="1302767" y="0"/>
                    <a:pt x="1393742" y="90976"/>
                    <a:pt x="1393742" y="203200"/>
                  </a:cubicBezTo>
                  <a:cubicBezTo>
                    <a:pt x="1393742" y="315424"/>
                    <a:pt x="1302767" y="406400"/>
                    <a:pt x="1190542"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7" id="7"/>
            <p:cNvSpPr txBox="true"/>
            <p:nvPr/>
          </p:nvSpPr>
          <p:spPr>
            <a:xfrm>
              <a:off x="0" y="76200"/>
              <a:ext cx="1393742" cy="330200"/>
            </a:xfrm>
            <a:prstGeom prst="rect">
              <a:avLst/>
            </a:prstGeom>
          </p:spPr>
          <p:txBody>
            <a:bodyPr anchor="ctr" rtlCol="false" tIns="50800" lIns="50800" bIns="50800" rIns="50800"/>
            <a:lstStyle/>
            <a:p>
              <a:pPr algn="ctr">
                <a:lnSpc>
                  <a:spcPts val="1462"/>
                </a:lnSpc>
              </a:pPr>
            </a:p>
          </p:txBody>
        </p:sp>
      </p:grpSp>
      <p:sp>
        <p:nvSpPr>
          <p:cNvPr name="Freeform 8" id="8"/>
          <p:cNvSpPr/>
          <p:nvPr/>
        </p:nvSpPr>
        <p:spPr>
          <a:xfrm flipH="false" flipV="false" rot="0">
            <a:off x="9737918" y="3090767"/>
            <a:ext cx="7521382" cy="6167533"/>
          </a:xfrm>
          <a:custGeom>
            <a:avLst/>
            <a:gdLst/>
            <a:ahLst/>
            <a:cxnLst/>
            <a:rect r="r" b="b" t="t" l="l"/>
            <a:pathLst>
              <a:path h="6167533" w="7521382">
                <a:moveTo>
                  <a:pt x="0" y="0"/>
                </a:moveTo>
                <a:lnTo>
                  <a:pt x="7521382" y="0"/>
                </a:lnTo>
                <a:lnTo>
                  <a:pt x="7521382" y="6167533"/>
                </a:lnTo>
                <a:lnTo>
                  <a:pt x="0" y="61675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26728" y="2450520"/>
            <a:ext cx="1774047"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SCENARIO</a:t>
            </a:r>
          </a:p>
        </p:txBody>
      </p:sp>
      <p:sp>
        <p:nvSpPr>
          <p:cNvPr name="TextBox 10" id="10"/>
          <p:cNvSpPr txBox="true"/>
          <p:nvPr/>
        </p:nvSpPr>
        <p:spPr>
          <a:xfrm rot="0">
            <a:off x="1126728" y="7041408"/>
            <a:ext cx="8140625" cy="1689100"/>
          </a:xfrm>
          <a:prstGeom prst="rect">
            <a:avLst/>
          </a:prstGeom>
        </p:spPr>
        <p:txBody>
          <a:bodyPr anchor="t" rtlCol="false" tIns="0" lIns="0" bIns="0" rIns="0">
            <a:spAutoFit/>
          </a:bodyPr>
          <a:lstStyle/>
          <a:p>
            <a:pPr algn="just">
              <a:lnSpc>
                <a:spcPts val="4549"/>
              </a:lnSpc>
            </a:pPr>
            <a:r>
              <a:rPr lang="en-US" sz="3249">
                <a:solidFill>
                  <a:srgbClr val="2F1800"/>
                </a:solidFill>
                <a:latin typeface="DM Sans"/>
                <a:ea typeface="DM Sans"/>
                <a:cs typeface="DM Sans"/>
                <a:sym typeface="DM Sans"/>
              </a:rPr>
              <a:t>How can we identify and enhance key factors to retain top talent?</a:t>
            </a:r>
          </a:p>
          <a:p>
            <a:pPr algn="just">
              <a:lnSpc>
                <a:spcPts val="4549"/>
              </a:lnSpc>
            </a:pPr>
          </a:p>
        </p:txBody>
      </p:sp>
      <p:sp>
        <p:nvSpPr>
          <p:cNvPr name="TextBox 11" id="11"/>
          <p:cNvSpPr txBox="true"/>
          <p:nvPr/>
        </p:nvSpPr>
        <p:spPr>
          <a:xfrm rot="0">
            <a:off x="1159404" y="6267383"/>
            <a:ext cx="1708695"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QUESTION</a:t>
            </a:r>
          </a:p>
        </p:txBody>
      </p:sp>
      <p:sp>
        <p:nvSpPr>
          <p:cNvPr name="TextBox 12" id="12"/>
          <p:cNvSpPr txBox="true"/>
          <p:nvPr/>
        </p:nvSpPr>
        <p:spPr>
          <a:xfrm rot="0">
            <a:off x="1028700" y="587854"/>
            <a:ext cx="859898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BUSINESS UNDERSTANDING</a:t>
            </a:r>
          </a:p>
        </p:txBody>
      </p:sp>
      <p:sp>
        <p:nvSpPr>
          <p:cNvPr name="TextBox 13" id="13"/>
          <p:cNvSpPr txBox="true"/>
          <p:nvPr/>
        </p:nvSpPr>
        <p:spPr>
          <a:xfrm rot="0">
            <a:off x="1028700" y="3033617"/>
            <a:ext cx="8807236" cy="2832220"/>
          </a:xfrm>
          <a:prstGeom prst="rect">
            <a:avLst/>
          </a:prstGeom>
        </p:spPr>
        <p:txBody>
          <a:bodyPr anchor="t" rtlCol="false" tIns="0" lIns="0" bIns="0" rIns="0">
            <a:spAutoFit/>
          </a:bodyPr>
          <a:lstStyle/>
          <a:p>
            <a:pPr algn="l">
              <a:lnSpc>
                <a:spcPts val="4543"/>
              </a:lnSpc>
              <a:spcBef>
                <a:spcPct val="0"/>
              </a:spcBef>
            </a:pPr>
            <a:r>
              <a:rPr lang="en-US" sz="3245">
                <a:solidFill>
                  <a:srgbClr val="2F1800"/>
                </a:solidFill>
                <a:latin typeface="DM Sans"/>
                <a:ea typeface="DM Sans"/>
                <a:cs typeface="DM Sans"/>
                <a:sym typeface="DM Sans"/>
              </a:rPr>
              <a:t>The key to success in any organization is attracting and retaining top talent. As an HR analyst, one of the key tasks is to determine which factors keep employees at the company and which prompt others to leave.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9853" y="4902026"/>
            <a:ext cx="1970104" cy="574461"/>
            <a:chOff x="0" y="0"/>
            <a:chExt cx="1393742" cy="406400"/>
          </a:xfrm>
        </p:grpSpPr>
        <p:sp>
          <p:nvSpPr>
            <p:cNvPr name="Freeform 3" id="3"/>
            <p:cNvSpPr/>
            <p:nvPr/>
          </p:nvSpPr>
          <p:spPr>
            <a:xfrm flipH="false" flipV="false" rot="0">
              <a:off x="0" y="0"/>
              <a:ext cx="1393742" cy="406400"/>
            </a:xfrm>
            <a:custGeom>
              <a:avLst/>
              <a:gdLst/>
              <a:ahLst/>
              <a:cxnLst/>
              <a:rect r="r" b="b" t="t" l="l"/>
              <a:pathLst>
                <a:path h="406400" w="1393742">
                  <a:moveTo>
                    <a:pt x="1190542" y="0"/>
                  </a:moveTo>
                  <a:cubicBezTo>
                    <a:pt x="1302767" y="0"/>
                    <a:pt x="1393742" y="90976"/>
                    <a:pt x="1393742" y="203200"/>
                  </a:cubicBezTo>
                  <a:cubicBezTo>
                    <a:pt x="1393742" y="315424"/>
                    <a:pt x="1302767" y="406400"/>
                    <a:pt x="1190542"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1393742" cy="330200"/>
            </a:xfrm>
            <a:prstGeom prst="rect">
              <a:avLst/>
            </a:prstGeom>
          </p:spPr>
          <p:txBody>
            <a:bodyPr anchor="ctr" rtlCol="false" tIns="50800" lIns="50800" bIns="50800" rIns="50800"/>
            <a:lstStyle/>
            <a:p>
              <a:pPr algn="ctr">
                <a:lnSpc>
                  <a:spcPts val="1462"/>
                </a:lnSpc>
              </a:pPr>
            </a:p>
          </p:txBody>
        </p:sp>
      </p:grpSp>
      <p:grpSp>
        <p:nvGrpSpPr>
          <p:cNvPr name="Group 5" id="5"/>
          <p:cNvGrpSpPr/>
          <p:nvPr/>
        </p:nvGrpSpPr>
        <p:grpSpPr>
          <a:xfrm rot="0">
            <a:off x="4192457" y="4755069"/>
            <a:ext cx="2875318" cy="911918"/>
            <a:chOff x="0" y="0"/>
            <a:chExt cx="2034133" cy="645133"/>
          </a:xfrm>
        </p:grpSpPr>
        <p:sp>
          <p:nvSpPr>
            <p:cNvPr name="Freeform 6" id="6"/>
            <p:cNvSpPr/>
            <p:nvPr/>
          </p:nvSpPr>
          <p:spPr>
            <a:xfrm flipH="false" flipV="false" rot="0">
              <a:off x="0" y="0"/>
              <a:ext cx="2034133" cy="645133"/>
            </a:xfrm>
            <a:custGeom>
              <a:avLst/>
              <a:gdLst/>
              <a:ahLst/>
              <a:cxnLst/>
              <a:rect r="r" b="b" t="t" l="l"/>
              <a:pathLst>
                <a:path h="645133" w="2034133">
                  <a:moveTo>
                    <a:pt x="1830933" y="0"/>
                  </a:moveTo>
                  <a:cubicBezTo>
                    <a:pt x="1943157" y="0"/>
                    <a:pt x="2034133" y="144418"/>
                    <a:pt x="2034133" y="322566"/>
                  </a:cubicBezTo>
                  <a:cubicBezTo>
                    <a:pt x="2034133" y="500715"/>
                    <a:pt x="1943157" y="645133"/>
                    <a:pt x="1830933" y="645133"/>
                  </a:cubicBezTo>
                  <a:lnTo>
                    <a:pt x="203200" y="645133"/>
                  </a:lnTo>
                  <a:cubicBezTo>
                    <a:pt x="90976" y="645133"/>
                    <a:pt x="0" y="500715"/>
                    <a:pt x="0" y="322566"/>
                  </a:cubicBezTo>
                  <a:cubicBezTo>
                    <a:pt x="0" y="144418"/>
                    <a:pt x="90976" y="0"/>
                    <a:pt x="203200" y="0"/>
                  </a:cubicBezTo>
                  <a:close/>
                </a:path>
              </a:pathLst>
            </a:custGeom>
            <a:solidFill>
              <a:srgbClr val="2F1800"/>
            </a:solidFill>
            <a:ln cap="sq">
              <a:noFill/>
              <a:prstDash val="solid"/>
              <a:miter/>
            </a:ln>
          </p:spPr>
        </p:sp>
        <p:sp>
          <p:nvSpPr>
            <p:cNvPr name="TextBox 7" id="7"/>
            <p:cNvSpPr txBox="true"/>
            <p:nvPr/>
          </p:nvSpPr>
          <p:spPr>
            <a:xfrm>
              <a:off x="0" y="76200"/>
              <a:ext cx="2034133" cy="568933"/>
            </a:xfrm>
            <a:prstGeom prst="rect">
              <a:avLst/>
            </a:prstGeom>
          </p:spPr>
          <p:txBody>
            <a:bodyPr anchor="ctr" rtlCol="false" tIns="50800" lIns="50800" bIns="50800" rIns="50800"/>
            <a:lstStyle/>
            <a:p>
              <a:pPr algn="ctr">
                <a:lnSpc>
                  <a:spcPts val="1462"/>
                </a:lnSpc>
              </a:pPr>
            </a:p>
          </p:txBody>
        </p:sp>
      </p:grpSp>
      <p:sp>
        <p:nvSpPr>
          <p:cNvPr name="Freeform 8" id="8"/>
          <p:cNvSpPr/>
          <p:nvPr/>
        </p:nvSpPr>
        <p:spPr>
          <a:xfrm flipH="false" flipV="false" rot="0">
            <a:off x="10413286" y="555918"/>
            <a:ext cx="6846014" cy="5514153"/>
          </a:xfrm>
          <a:custGeom>
            <a:avLst/>
            <a:gdLst/>
            <a:ahLst/>
            <a:cxnLst/>
            <a:rect r="r" b="b" t="t" l="l"/>
            <a:pathLst>
              <a:path h="5514153" w="6846014">
                <a:moveTo>
                  <a:pt x="0" y="0"/>
                </a:moveTo>
                <a:lnTo>
                  <a:pt x="6846014" y="0"/>
                </a:lnTo>
                <a:lnTo>
                  <a:pt x="6846014" y="5514153"/>
                </a:lnTo>
                <a:lnTo>
                  <a:pt x="0" y="5514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8020275" y="4902026"/>
            <a:ext cx="2875318" cy="574461"/>
            <a:chOff x="0" y="0"/>
            <a:chExt cx="2034133" cy="406400"/>
          </a:xfrm>
        </p:grpSpPr>
        <p:sp>
          <p:nvSpPr>
            <p:cNvPr name="Freeform 10" id="10"/>
            <p:cNvSpPr/>
            <p:nvPr/>
          </p:nvSpPr>
          <p:spPr>
            <a:xfrm flipH="false" flipV="false" rot="0">
              <a:off x="0" y="0"/>
              <a:ext cx="2034133" cy="406400"/>
            </a:xfrm>
            <a:custGeom>
              <a:avLst/>
              <a:gdLst/>
              <a:ahLst/>
              <a:cxnLst/>
              <a:rect r="r" b="b" t="t" l="l"/>
              <a:pathLst>
                <a:path h="406400" w="2034133">
                  <a:moveTo>
                    <a:pt x="1830933" y="0"/>
                  </a:moveTo>
                  <a:cubicBezTo>
                    <a:pt x="1943157" y="0"/>
                    <a:pt x="2034133" y="90976"/>
                    <a:pt x="2034133" y="203200"/>
                  </a:cubicBezTo>
                  <a:cubicBezTo>
                    <a:pt x="2034133" y="315424"/>
                    <a:pt x="1943157" y="406400"/>
                    <a:pt x="1830933"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11" id="11"/>
            <p:cNvSpPr txBox="true"/>
            <p:nvPr/>
          </p:nvSpPr>
          <p:spPr>
            <a:xfrm>
              <a:off x="0" y="76200"/>
              <a:ext cx="2034133" cy="330200"/>
            </a:xfrm>
            <a:prstGeom prst="rect">
              <a:avLst/>
            </a:prstGeom>
          </p:spPr>
          <p:txBody>
            <a:bodyPr anchor="ctr" rtlCol="false" tIns="50800" lIns="50800" bIns="50800" rIns="50800"/>
            <a:lstStyle/>
            <a:p>
              <a:pPr algn="ctr">
                <a:lnSpc>
                  <a:spcPts val="1462"/>
                </a:lnSpc>
              </a:pPr>
            </a:p>
          </p:txBody>
        </p:sp>
      </p:grpSp>
      <p:sp>
        <p:nvSpPr>
          <p:cNvPr name="AutoShape 12" id="12"/>
          <p:cNvSpPr/>
          <p:nvPr/>
        </p:nvSpPr>
        <p:spPr>
          <a:xfrm>
            <a:off x="3239957" y="5199242"/>
            <a:ext cx="952500" cy="0"/>
          </a:xfrm>
          <a:prstGeom prst="line">
            <a:avLst/>
          </a:prstGeom>
          <a:ln cap="flat" w="9525">
            <a:solidFill>
              <a:srgbClr val="2F1800"/>
            </a:solidFill>
            <a:prstDash val="solid"/>
            <a:headEnd type="none" len="sm" w="sm"/>
            <a:tailEnd type="none" len="sm" w="sm"/>
          </a:ln>
        </p:spPr>
      </p:sp>
      <p:sp>
        <p:nvSpPr>
          <p:cNvPr name="AutoShape 13" id="13"/>
          <p:cNvSpPr/>
          <p:nvPr/>
        </p:nvSpPr>
        <p:spPr>
          <a:xfrm>
            <a:off x="7067775" y="5199242"/>
            <a:ext cx="952500" cy="0"/>
          </a:xfrm>
          <a:prstGeom prst="line">
            <a:avLst/>
          </a:prstGeom>
          <a:ln cap="flat" w="9525">
            <a:solidFill>
              <a:srgbClr val="2F1800"/>
            </a:solidFill>
            <a:prstDash val="solid"/>
            <a:headEnd type="none" len="sm" w="sm"/>
            <a:tailEnd type="none" len="sm" w="sm"/>
          </a:ln>
        </p:spPr>
      </p:sp>
      <p:sp>
        <p:nvSpPr>
          <p:cNvPr name="TextBox 14" id="14"/>
          <p:cNvSpPr txBox="true"/>
          <p:nvPr/>
        </p:nvSpPr>
        <p:spPr>
          <a:xfrm rot="0">
            <a:off x="1028700" y="2025708"/>
            <a:ext cx="6706315"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ANALYTICAL</a:t>
            </a:r>
          </a:p>
          <a:p>
            <a:pPr algn="l">
              <a:lnSpc>
                <a:spcPts val="6173"/>
              </a:lnSpc>
            </a:pPr>
            <a:r>
              <a:rPr lang="en-US" sz="6173" b="true">
                <a:solidFill>
                  <a:srgbClr val="2F1800"/>
                </a:solidFill>
                <a:latin typeface="Saira Bold"/>
                <a:ea typeface="Saira Bold"/>
                <a:cs typeface="Saira Bold"/>
                <a:sym typeface="Saira Bold"/>
              </a:rPr>
              <a:t>APPROACH</a:t>
            </a:r>
          </a:p>
        </p:txBody>
      </p:sp>
      <p:sp>
        <p:nvSpPr>
          <p:cNvPr name="TextBox 15" id="15"/>
          <p:cNvSpPr txBox="true"/>
          <p:nvPr/>
        </p:nvSpPr>
        <p:spPr>
          <a:xfrm rot="0">
            <a:off x="1531262" y="4960098"/>
            <a:ext cx="1447287" cy="430664"/>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GOAL</a:t>
            </a:r>
          </a:p>
        </p:txBody>
      </p:sp>
      <p:sp>
        <p:nvSpPr>
          <p:cNvPr name="TextBox 16" id="16"/>
          <p:cNvSpPr txBox="true"/>
          <p:nvPr/>
        </p:nvSpPr>
        <p:spPr>
          <a:xfrm rot="0">
            <a:off x="1565711" y="5638412"/>
            <a:ext cx="1378389" cy="1007912"/>
          </a:xfrm>
          <a:prstGeom prst="rect">
            <a:avLst/>
          </a:prstGeom>
        </p:spPr>
        <p:txBody>
          <a:bodyPr anchor="t" rtlCol="false" tIns="0" lIns="0" bIns="0" rIns="0">
            <a:spAutoFit/>
          </a:bodyPr>
          <a:lstStyle/>
          <a:p>
            <a:pPr algn="l">
              <a:lnSpc>
                <a:spcPts val="2720"/>
              </a:lnSpc>
            </a:pPr>
            <a:r>
              <a:rPr lang="en-US" sz="1943">
                <a:solidFill>
                  <a:srgbClr val="2F1800"/>
                </a:solidFill>
                <a:latin typeface="DM Sans"/>
                <a:ea typeface="DM Sans"/>
                <a:cs typeface="DM Sans"/>
                <a:sym typeface="DM Sans"/>
              </a:rPr>
              <a:t>Select important features.</a:t>
            </a:r>
          </a:p>
        </p:txBody>
      </p:sp>
      <p:sp>
        <p:nvSpPr>
          <p:cNvPr name="TextBox 17" id="17"/>
          <p:cNvSpPr txBox="true"/>
          <p:nvPr/>
        </p:nvSpPr>
        <p:spPr>
          <a:xfrm rot="0">
            <a:off x="4447821" y="4788615"/>
            <a:ext cx="2364589" cy="878372"/>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
        <p:nvSpPr>
          <p:cNvPr name="TextBox 18" id="18"/>
          <p:cNvSpPr txBox="true"/>
          <p:nvPr/>
        </p:nvSpPr>
        <p:spPr>
          <a:xfrm rot="0">
            <a:off x="4787465" y="5809862"/>
            <a:ext cx="1685302" cy="665012"/>
          </a:xfrm>
          <a:prstGeom prst="rect">
            <a:avLst/>
          </a:prstGeom>
        </p:spPr>
        <p:txBody>
          <a:bodyPr anchor="t" rtlCol="false" tIns="0" lIns="0" bIns="0" rIns="0">
            <a:spAutoFit/>
          </a:bodyPr>
          <a:lstStyle/>
          <a:p>
            <a:pPr algn="l">
              <a:lnSpc>
                <a:spcPts val="2720"/>
              </a:lnSpc>
            </a:pPr>
            <a:r>
              <a:rPr lang="en-US" sz="1943">
                <a:solidFill>
                  <a:srgbClr val="2F1800"/>
                </a:solidFill>
                <a:latin typeface="DM Sans"/>
                <a:ea typeface="DM Sans"/>
                <a:cs typeface="DM Sans"/>
                <a:sym typeface="DM Sans"/>
              </a:rPr>
              <a:t>Correlation and Analysis</a:t>
            </a:r>
          </a:p>
        </p:txBody>
      </p:sp>
      <p:sp>
        <p:nvSpPr>
          <p:cNvPr name="TextBox 19" id="19"/>
          <p:cNvSpPr txBox="true"/>
          <p:nvPr/>
        </p:nvSpPr>
        <p:spPr>
          <a:xfrm rot="0">
            <a:off x="8340953" y="4960098"/>
            <a:ext cx="223396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ML MODEL</a:t>
            </a:r>
          </a:p>
        </p:txBody>
      </p:sp>
      <p:sp>
        <p:nvSpPr>
          <p:cNvPr name="TextBox 20" id="20"/>
          <p:cNvSpPr txBox="true"/>
          <p:nvPr/>
        </p:nvSpPr>
        <p:spPr>
          <a:xfrm rot="0">
            <a:off x="8494174" y="5638412"/>
            <a:ext cx="1927520" cy="665012"/>
          </a:xfrm>
          <a:prstGeom prst="rect">
            <a:avLst/>
          </a:prstGeom>
        </p:spPr>
        <p:txBody>
          <a:bodyPr anchor="t" rtlCol="false" tIns="0" lIns="0" bIns="0" rIns="0">
            <a:spAutoFit/>
          </a:bodyPr>
          <a:lstStyle/>
          <a:p>
            <a:pPr algn="l">
              <a:lnSpc>
                <a:spcPts val="2720"/>
              </a:lnSpc>
            </a:pPr>
            <a:r>
              <a:rPr lang="en-US" sz="1943">
                <a:solidFill>
                  <a:srgbClr val="2F1800"/>
                </a:solidFill>
                <a:latin typeface="DM Sans"/>
                <a:ea typeface="DM Sans"/>
                <a:cs typeface="DM Sans"/>
                <a:sym typeface="DM Sans"/>
              </a:rPr>
              <a:t>Implement Random Forest</a:t>
            </a:r>
          </a:p>
        </p:txBody>
      </p:sp>
      <p:grpSp>
        <p:nvGrpSpPr>
          <p:cNvPr name="Group 21" id="21"/>
          <p:cNvGrpSpPr/>
          <p:nvPr/>
        </p:nvGrpSpPr>
        <p:grpSpPr>
          <a:xfrm rot="0">
            <a:off x="1269853" y="7514002"/>
            <a:ext cx="1970104" cy="574461"/>
            <a:chOff x="0" y="0"/>
            <a:chExt cx="1393742" cy="406400"/>
          </a:xfrm>
        </p:grpSpPr>
        <p:sp>
          <p:nvSpPr>
            <p:cNvPr name="Freeform 22" id="22"/>
            <p:cNvSpPr/>
            <p:nvPr/>
          </p:nvSpPr>
          <p:spPr>
            <a:xfrm flipH="false" flipV="false" rot="0">
              <a:off x="0" y="0"/>
              <a:ext cx="1393742" cy="406400"/>
            </a:xfrm>
            <a:custGeom>
              <a:avLst/>
              <a:gdLst/>
              <a:ahLst/>
              <a:cxnLst/>
              <a:rect r="r" b="b" t="t" l="l"/>
              <a:pathLst>
                <a:path h="406400" w="1393742">
                  <a:moveTo>
                    <a:pt x="1190542" y="0"/>
                  </a:moveTo>
                  <a:cubicBezTo>
                    <a:pt x="1302767" y="0"/>
                    <a:pt x="1393742" y="90976"/>
                    <a:pt x="1393742" y="203200"/>
                  </a:cubicBezTo>
                  <a:cubicBezTo>
                    <a:pt x="1393742" y="315424"/>
                    <a:pt x="1302767" y="406400"/>
                    <a:pt x="1190542"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23" id="23"/>
            <p:cNvSpPr txBox="true"/>
            <p:nvPr/>
          </p:nvSpPr>
          <p:spPr>
            <a:xfrm>
              <a:off x="0" y="76200"/>
              <a:ext cx="1393742" cy="330200"/>
            </a:xfrm>
            <a:prstGeom prst="rect">
              <a:avLst/>
            </a:prstGeom>
          </p:spPr>
          <p:txBody>
            <a:bodyPr anchor="ctr" rtlCol="false" tIns="50800" lIns="50800" bIns="50800" rIns="50800"/>
            <a:lstStyle/>
            <a:p>
              <a:pPr algn="ctr">
                <a:lnSpc>
                  <a:spcPts val="1462"/>
                </a:lnSpc>
              </a:pPr>
            </a:p>
          </p:txBody>
        </p:sp>
      </p:grpSp>
      <p:grpSp>
        <p:nvGrpSpPr>
          <p:cNvPr name="Group 24" id="24"/>
          <p:cNvGrpSpPr/>
          <p:nvPr/>
        </p:nvGrpSpPr>
        <p:grpSpPr>
          <a:xfrm rot="0">
            <a:off x="4192457" y="7367045"/>
            <a:ext cx="2875318" cy="911918"/>
            <a:chOff x="0" y="0"/>
            <a:chExt cx="2034133" cy="645133"/>
          </a:xfrm>
        </p:grpSpPr>
        <p:sp>
          <p:nvSpPr>
            <p:cNvPr name="Freeform 25" id="25"/>
            <p:cNvSpPr/>
            <p:nvPr/>
          </p:nvSpPr>
          <p:spPr>
            <a:xfrm flipH="false" flipV="false" rot="0">
              <a:off x="0" y="0"/>
              <a:ext cx="2034133" cy="645133"/>
            </a:xfrm>
            <a:custGeom>
              <a:avLst/>
              <a:gdLst/>
              <a:ahLst/>
              <a:cxnLst/>
              <a:rect r="r" b="b" t="t" l="l"/>
              <a:pathLst>
                <a:path h="645133" w="2034133">
                  <a:moveTo>
                    <a:pt x="1830933" y="0"/>
                  </a:moveTo>
                  <a:cubicBezTo>
                    <a:pt x="1943157" y="0"/>
                    <a:pt x="2034133" y="144418"/>
                    <a:pt x="2034133" y="322566"/>
                  </a:cubicBezTo>
                  <a:cubicBezTo>
                    <a:pt x="2034133" y="500715"/>
                    <a:pt x="1943157" y="645133"/>
                    <a:pt x="1830933" y="645133"/>
                  </a:cubicBezTo>
                  <a:lnTo>
                    <a:pt x="203200" y="645133"/>
                  </a:lnTo>
                  <a:cubicBezTo>
                    <a:pt x="90976" y="645133"/>
                    <a:pt x="0" y="500715"/>
                    <a:pt x="0" y="322566"/>
                  </a:cubicBezTo>
                  <a:cubicBezTo>
                    <a:pt x="0" y="144418"/>
                    <a:pt x="90976" y="0"/>
                    <a:pt x="203200" y="0"/>
                  </a:cubicBezTo>
                  <a:close/>
                </a:path>
              </a:pathLst>
            </a:custGeom>
            <a:solidFill>
              <a:srgbClr val="2F1800"/>
            </a:solidFill>
            <a:ln cap="sq">
              <a:noFill/>
              <a:prstDash val="solid"/>
              <a:miter/>
            </a:ln>
          </p:spPr>
        </p:sp>
        <p:sp>
          <p:nvSpPr>
            <p:cNvPr name="TextBox 26" id="26"/>
            <p:cNvSpPr txBox="true"/>
            <p:nvPr/>
          </p:nvSpPr>
          <p:spPr>
            <a:xfrm>
              <a:off x="0" y="76200"/>
              <a:ext cx="2034133" cy="568933"/>
            </a:xfrm>
            <a:prstGeom prst="rect">
              <a:avLst/>
            </a:prstGeom>
          </p:spPr>
          <p:txBody>
            <a:bodyPr anchor="ctr" rtlCol="false" tIns="50800" lIns="50800" bIns="50800" rIns="50800"/>
            <a:lstStyle/>
            <a:p>
              <a:pPr algn="ctr">
                <a:lnSpc>
                  <a:spcPts val="1462"/>
                </a:lnSpc>
              </a:pPr>
            </a:p>
          </p:txBody>
        </p:sp>
      </p:grpSp>
      <p:sp>
        <p:nvSpPr>
          <p:cNvPr name="AutoShape 27" id="27"/>
          <p:cNvSpPr/>
          <p:nvPr/>
        </p:nvSpPr>
        <p:spPr>
          <a:xfrm>
            <a:off x="3239957" y="7811219"/>
            <a:ext cx="952500" cy="0"/>
          </a:xfrm>
          <a:prstGeom prst="line">
            <a:avLst/>
          </a:prstGeom>
          <a:ln cap="flat" w="9525">
            <a:solidFill>
              <a:srgbClr val="2F1800"/>
            </a:solidFill>
            <a:prstDash val="solid"/>
            <a:headEnd type="none" len="sm" w="sm"/>
            <a:tailEnd type="none" len="sm" w="sm"/>
          </a:ln>
        </p:spPr>
      </p:sp>
      <p:sp>
        <p:nvSpPr>
          <p:cNvPr name="TextBox 28" id="28"/>
          <p:cNvSpPr txBox="true"/>
          <p:nvPr/>
        </p:nvSpPr>
        <p:spPr>
          <a:xfrm rot="0">
            <a:off x="1531262" y="7572074"/>
            <a:ext cx="1447287" cy="430664"/>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GOAL</a:t>
            </a:r>
          </a:p>
        </p:txBody>
      </p:sp>
      <p:sp>
        <p:nvSpPr>
          <p:cNvPr name="TextBox 29" id="29"/>
          <p:cNvSpPr txBox="true"/>
          <p:nvPr/>
        </p:nvSpPr>
        <p:spPr>
          <a:xfrm rot="0">
            <a:off x="1565711" y="8250388"/>
            <a:ext cx="1378389" cy="665012"/>
          </a:xfrm>
          <a:prstGeom prst="rect">
            <a:avLst/>
          </a:prstGeom>
        </p:spPr>
        <p:txBody>
          <a:bodyPr anchor="t" rtlCol="false" tIns="0" lIns="0" bIns="0" rIns="0">
            <a:spAutoFit/>
          </a:bodyPr>
          <a:lstStyle/>
          <a:p>
            <a:pPr algn="l">
              <a:lnSpc>
                <a:spcPts val="2720"/>
              </a:lnSpc>
            </a:pPr>
            <a:r>
              <a:rPr lang="en-US" sz="1943">
                <a:solidFill>
                  <a:srgbClr val="2F1800"/>
                </a:solidFill>
                <a:latin typeface="DM Sans"/>
                <a:ea typeface="DM Sans"/>
                <a:cs typeface="DM Sans"/>
                <a:sym typeface="DM Sans"/>
              </a:rPr>
              <a:t>Provide HR Insights.</a:t>
            </a:r>
          </a:p>
        </p:txBody>
      </p:sp>
      <p:sp>
        <p:nvSpPr>
          <p:cNvPr name="TextBox 30" id="30"/>
          <p:cNvSpPr txBox="true"/>
          <p:nvPr/>
        </p:nvSpPr>
        <p:spPr>
          <a:xfrm rot="0">
            <a:off x="4447821" y="7400591"/>
            <a:ext cx="2364589" cy="878372"/>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EXTRACT</a:t>
            </a:r>
          </a:p>
          <a:p>
            <a:pPr algn="ctr">
              <a:lnSpc>
                <a:spcPts val="3560"/>
              </a:lnSpc>
            </a:pPr>
            <a:r>
              <a:rPr lang="en-US" b="true" sz="2543">
                <a:solidFill>
                  <a:srgbClr val="FFFFFF"/>
                </a:solidFill>
                <a:latin typeface="DM Sans Bold"/>
                <a:ea typeface="DM Sans Bold"/>
                <a:cs typeface="DM Sans Bold"/>
                <a:sym typeface="DM Sans Bold"/>
              </a:rPr>
              <a:t>KNOWLEDGE</a:t>
            </a:r>
          </a:p>
        </p:txBody>
      </p:sp>
      <p:sp>
        <p:nvSpPr>
          <p:cNvPr name="TextBox 31" id="31"/>
          <p:cNvSpPr txBox="true"/>
          <p:nvPr/>
        </p:nvSpPr>
        <p:spPr>
          <a:xfrm rot="0">
            <a:off x="4787465" y="8421838"/>
            <a:ext cx="1685302" cy="1693712"/>
          </a:xfrm>
          <a:prstGeom prst="rect">
            <a:avLst/>
          </a:prstGeom>
        </p:spPr>
        <p:txBody>
          <a:bodyPr anchor="t" rtlCol="false" tIns="0" lIns="0" bIns="0" rIns="0">
            <a:spAutoFit/>
          </a:bodyPr>
          <a:lstStyle/>
          <a:p>
            <a:pPr algn="l">
              <a:lnSpc>
                <a:spcPts val="2720"/>
              </a:lnSpc>
            </a:pPr>
            <a:r>
              <a:rPr lang="en-US" sz="1943">
                <a:solidFill>
                  <a:srgbClr val="2F1800"/>
                </a:solidFill>
                <a:latin typeface="DM Sans"/>
                <a:ea typeface="DM Sans"/>
                <a:cs typeface="DM Sans"/>
                <a:sym typeface="DM Sans"/>
              </a:rPr>
              <a:t>Extract kowledge from the selected features.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386373" y="5031353"/>
            <a:ext cx="4504574" cy="4124325"/>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NUMERICAL FEATURE</a:t>
            </a:r>
            <a:r>
              <a:rPr lang="en-US" sz="1943">
                <a:solidFill>
                  <a:srgbClr val="2F1800"/>
                </a:solidFill>
                <a:latin typeface="DM Sans"/>
                <a:ea typeface="DM Sans"/>
                <a:cs typeface="DM Sans"/>
                <a:sym typeface="DM Sans"/>
              </a:rPr>
              <a:t>S</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CORRELATION AMONG  FEATURES</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INDIVIDUAL ATTRITION ANALYSIS</a:t>
            </a:r>
          </a:p>
          <a:p>
            <a:pPr algn="l">
              <a:lnSpc>
                <a:spcPts val="2332"/>
              </a:lnSpc>
            </a:pPr>
          </a:p>
          <a:p>
            <a:pPr algn="l">
              <a:lnSpc>
                <a:spcPts val="2332"/>
              </a:lnSpc>
            </a:pPr>
            <a:r>
              <a:rPr lang="en-US" sz="1943">
                <a:solidFill>
                  <a:srgbClr val="2F1800"/>
                </a:solidFill>
                <a:latin typeface="DM Sans"/>
                <a:ea typeface="DM Sans"/>
                <a:cs typeface="DM Sans"/>
                <a:sym typeface="DM Sans"/>
              </a:rPr>
              <a:t>CATEGORICAL FEATRUES</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INDIVIDUAL ATTRITION ANALYSIS</a:t>
            </a:r>
          </a:p>
          <a:p>
            <a:pPr algn="l">
              <a:lnSpc>
                <a:spcPts val="2332"/>
              </a:lnSpc>
            </a:pPr>
          </a:p>
          <a:p>
            <a:pPr algn="l">
              <a:lnSpc>
                <a:spcPts val="2332"/>
              </a:lnSpc>
            </a:pPr>
            <a:r>
              <a:rPr lang="en-US" sz="1943">
                <a:solidFill>
                  <a:srgbClr val="2F1800"/>
                </a:solidFill>
                <a:latin typeface="DM Sans"/>
                <a:ea typeface="DM Sans"/>
                <a:cs typeface="DM Sans"/>
                <a:sym typeface="DM Sans"/>
              </a:rPr>
              <a:t>SELECT EA IMPORTANT FEATURES</a:t>
            </a:r>
          </a:p>
          <a:p>
            <a:pPr algn="l">
              <a:lnSpc>
                <a:spcPts val="2332"/>
              </a:lnSpc>
            </a:pPr>
          </a:p>
          <a:p>
            <a:pPr algn="l" marL="419587" indent="-209793" lvl="1">
              <a:lnSpc>
                <a:spcPts val="2332"/>
              </a:lnSpc>
              <a:buFont typeface="Arial"/>
              <a:buChar char="•"/>
            </a:pPr>
            <a:r>
              <a:rPr lang="en-US" sz="1943">
                <a:solidFill>
                  <a:srgbClr val="2F1800"/>
                </a:solidFill>
                <a:latin typeface="DM Sans"/>
                <a:ea typeface="DM Sans"/>
                <a:cs typeface="DM Sans"/>
                <a:sym typeface="DM Sans"/>
              </a:rPr>
              <a:t>CORRELATION TABLE</a:t>
            </a:r>
          </a:p>
          <a:p>
            <a:pPr algn="l">
              <a:lnSpc>
                <a:spcPts val="2332"/>
              </a:lnSpc>
            </a:pPr>
          </a:p>
        </p:txBody>
      </p:sp>
      <p:grpSp>
        <p:nvGrpSpPr>
          <p:cNvPr name="Group 3" id="3"/>
          <p:cNvGrpSpPr/>
          <p:nvPr/>
        </p:nvGrpSpPr>
        <p:grpSpPr>
          <a:xfrm rot="0">
            <a:off x="11386373" y="3492146"/>
            <a:ext cx="5776092" cy="574461"/>
            <a:chOff x="0" y="0"/>
            <a:chExt cx="4086274" cy="406400"/>
          </a:xfrm>
        </p:grpSpPr>
        <p:sp>
          <p:nvSpPr>
            <p:cNvPr name="Freeform 4" id="4"/>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5" id="5"/>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Freeform 6" id="6"/>
          <p:cNvSpPr/>
          <p:nvPr/>
        </p:nvSpPr>
        <p:spPr>
          <a:xfrm flipH="false" flipV="false" rot="0">
            <a:off x="647700" y="1295364"/>
            <a:ext cx="9698090" cy="9028040"/>
          </a:xfrm>
          <a:custGeom>
            <a:avLst/>
            <a:gdLst/>
            <a:ahLst/>
            <a:cxnLst/>
            <a:rect r="r" b="b" t="t" l="l"/>
            <a:pathLst>
              <a:path h="9028040" w="9698090">
                <a:moveTo>
                  <a:pt x="0" y="0"/>
                </a:moveTo>
                <a:lnTo>
                  <a:pt x="9698090" y="0"/>
                </a:lnTo>
                <a:lnTo>
                  <a:pt x="9698090" y="9028040"/>
                </a:lnTo>
                <a:lnTo>
                  <a:pt x="0" y="9028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1386373" y="1382785"/>
            <a:ext cx="6130102" cy="1595077"/>
          </a:xfrm>
          <a:prstGeom prst="rect">
            <a:avLst/>
          </a:prstGeom>
        </p:spPr>
        <p:txBody>
          <a:bodyPr anchor="t" rtlCol="false" tIns="0" lIns="0" bIns="0" rIns="0">
            <a:spAutoFit/>
          </a:bodyPr>
          <a:lstStyle/>
          <a:p>
            <a:pPr algn="l">
              <a:lnSpc>
                <a:spcPts val="6173"/>
              </a:lnSpc>
            </a:pPr>
            <a:r>
              <a:rPr lang="en-US" sz="6173" b="true">
                <a:solidFill>
                  <a:srgbClr val="2F1800"/>
                </a:solidFill>
                <a:latin typeface="Saira Bold"/>
                <a:ea typeface="Saira Bold"/>
                <a:cs typeface="Saira Bold"/>
                <a:sym typeface="Saira Bold"/>
              </a:rPr>
              <a:t>SELECTING FEATURES</a:t>
            </a:r>
          </a:p>
        </p:txBody>
      </p:sp>
      <p:sp>
        <p:nvSpPr>
          <p:cNvPr name="TextBox 8" id="8"/>
          <p:cNvSpPr txBox="true"/>
          <p:nvPr/>
        </p:nvSpPr>
        <p:spPr>
          <a:xfrm rot="0">
            <a:off x="11801833" y="3550217"/>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Freeform 5" id="5"/>
          <p:cNvSpPr/>
          <p:nvPr/>
        </p:nvSpPr>
        <p:spPr>
          <a:xfrm flipH="false" flipV="false" rot="0">
            <a:off x="0" y="7736562"/>
            <a:ext cx="2739728" cy="2550438"/>
          </a:xfrm>
          <a:custGeom>
            <a:avLst/>
            <a:gdLst/>
            <a:ahLst/>
            <a:cxnLst/>
            <a:rect r="r" b="b" t="t" l="l"/>
            <a:pathLst>
              <a:path h="2550438" w="2739728">
                <a:moveTo>
                  <a:pt x="0" y="0"/>
                </a:moveTo>
                <a:lnTo>
                  <a:pt x="2739728" y="0"/>
                </a:lnTo>
                <a:lnTo>
                  <a:pt x="2739728" y="2550438"/>
                </a:lnTo>
                <a:lnTo>
                  <a:pt x="0" y="2550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54450" y="1318376"/>
            <a:ext cx="13418828" cy="8875992"/>
          </a:xfrm>
          <a:custGeom>
            <a:avLst/>
            <a:gdLst/>
            <a:ahLst/>
            <a:cxnLst/>
            <a:rect r="r" b="b" t="t" l="l"/>
            <a:pathLst>
              <a:path h="8875992" w="13418828">
                <a:moveTo>
                  <a:pt x="0" y="0"/>
                </a:moveTo>
                <a:lnTo>
                  <a:pt x="13418828" y="0"/>
                </a:lnTo>
                <a:lnTo>
                  <a:pt x="13418828" y="8875992"/>
                </a:lnTo>
                <a:lnTo>
                  <a:pt x="0" y="8875992"/>
                </a:lnTo>
                <a:lnTo>
                  <a:pt x="0" y="0"/>
                </a:lnTo>
                <a:close/>
              </a:path>
            </a:pathLst>
          </a:custGeom>
          <a:blipFill>
            <a:blip r:embed="rId4"/>
            <a:stretch>
              <a:fillRect l="0" t="-645" r="0" b="-645"/>
            </a:stretch>
          </a:blipFill>
        </p:spPr>
      </p:sp>
      <p:sp>
        <p:nvSpPr>
          <p:cNvPr name="TextBox 7" id="7"/>
          <p:cNvSpPr txBox="true"/>
          <p:nvPr/>
        </p:nvSpPr>
        <p:spPr>
          <a:xfrm rot="0">
            <a:off x="717544" y="890588"/>
            <a:ext cx="8618753" cy="285750"/>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NUMERICAL FEATURE</a:t>
            </a:r>
            <a:r>
              <a:rPr lang="en-US" sz="1943">
                <a:solidFill>
                  <a:srgbClr val="2F1800"/>
                </a:solidFill>
                <a:latin typeface="DM Sans"/>
                <a:ea typeface="DM Sans"/>
                <a:cs typeface="DM Sans"/>
                <a:sym typeface="DM Sans"/>
              </a:rPr>
              <a:t>S - CORRELATION AMONG  FEATURES</a:t>
            </a:r>
          </a:p>
        </p:txBody>
      </p:sp>
      <p:sp>
        <p:nvSpPr>
          <p:cNvPr name="TextBox 8" id="8"/>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Freeform 5" id="5"/>
          <p:cNvSpPr/>
          <p:nvPr/>
        </p:nvSpPr>
        <p:spPr>
          <a:xfrm flipH="false" flipV="false" rot="0">
            <a:off x="12641096" y="4868831"/>
            <a:ext cx="5407361" cy="5033762"/>
          </a:xfrm>
          <a:custGeom>
            <a:avLst/>
            <a:gdLst/>
            <a:ahLst/>
            <a:cxnLst/>
            <a:rect r="r" b="b" t="t" l="l"/>
            <a:pathLst>
              <a:path h="5033762" w="5407361">
                <a:moveTo>
                  <a:pt x="0" y="0"/>
                </a:moveTo>
                <a:lnTo>
                  <a:pt x="5407361" y="0"/>
                </a:lnTo>
                <a:lnTo>
                  <a:pt x="5407361" y="5033762"/>
                </a:lnTo>
                <a:lnTo>
                  <a:pt x="0" y="503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9955" y="1514475"/>
            <a:ext cx="17085647" cy="2904560"/>
          </a:xfrm>
          <a:custGeom>
            <a:avLst/>
            <a:gdLst/>
            <a:ahLst/>
            <a:cxnLst/>
            <a:rect r="r" b="b" t="t" l="l"/>
            <a:pathLst>
              <a:path h="2904560" w="17085647">
                <a:moveTo>
                  <a:pt x="0" y="0"/>
                </a:moveTo>
                <a:lnTo>
                  <a:pt x="17085647" y="0"/>
                </a:lnTo>
                <a:lnTo>
                  <a:pt x="17085647" y="2904560"/>
                </a:lnTo>
                <a:lnTo>
                  <a:pt x="0" y="2904560"/>
                </a:lnTo>
                <a:lnTo>
                  <a:pt x="0" y="0"/>
                </a:lnTo>
                <a:close/>
              </a:path>
            </a:pathLst>
          </a:custGeom>
          <a:blipFill>
            <a:blip r:embed="rId4"/>
            <a:stretch>
              <a:fillRect l="0" t="0" r="0" b="0"/>
            </a:stretch>
          </a:blipFill>
        </p:spPr>
      </p:sp>
      <p:sp>
        <p:nvSpPr>
          <p:cNvPr name="TextBox 7" id="7"/>
          <p:cNvSpPr txBox="true"/>
          <p:nvPr/>
        </p:nvSpPr>
        <p:spPr>
          <a:xfrm rot="0">
            <a:off x="717544" y="890587"/>
            <a:ext cx="8618753" cy="285750"/>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NUMERICAL FEATURE</a:t>
            </a:r>
            <a:r>
              <a:rPr lang="en-US" sz="1943">
                <a:solidFill>
                  <a:srgbClr val="2F1800"/>
                </a:solidFill>
                <a:latin typeface="DM Sans"/>
                <a:ea typeface="DM Sans"/>
                <a:cs typeface="DM Sans"/>
                <a:sym typeface="DM Sans"/>
              </a:rPr>
              <a:t>S - CORRELATION AMONG  FEATURES</a:t>
            </a:r>
          </a:p>
        </p:txBody>
      </p:sp>
      <p:sp>
        <p:nvSpPr>
          <p:cNvPr name="TextBox 8" id="8"/>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
        <p:nvSpPr>
          <p:cNvPr name="TextBox 9" id="9"/>
          <p:cNvSpPr txBox="true"/>
          <p:nvPr/>
        </p:nvSpPr>
        <p:spPr>
          <a:xfrm rot="0">
            <a:off x="1550637" y="5715840"/>
            <a:ext cx="8618753" cy="1352550"/>
          </a:xfrm>
          <a:prstGeom prst="rect">
            <a:avLst/>
          </a:prstGeom>
        </p:spPr>
        <p:txBody>
          <a:bodyPr anchor="t" rtlCol="false" tIns="0" lIns="0" bIns="0" rIns="0">
            <a:spAutoFit/>
          </a:bodyPr>
          <a:lstStyle/>
          <a:p>
            <a:pPr algn="l" marL="505944" indent="-252972" lvl="1">
              <a:lnSpc>
                <a:spcPts val="2812"/>
              </a:lnSpc>
              <a:buFont typeface="Arial"/>
              <a:buChar char="•"/>
            </a:pPr>
            <a:r>
              <a:rPr lang="en-US" sz="2343">
                <a:solidFill>
                  <a:srgbClr val="2F1800"/>
                </a:solidFill>
                <a:latin typeface="DM Sans"/>
                <a:ea typeface="DM Sans"/>
                <a:cs typeface="DM Sans"/>
                <a:sym typeface="DM Sans"/>
              </a:rPr>
              <a:t>YEARSWITHCURRMANAGER / YEARSATCOMPANY</a:t>
            </a:r>
            <a:r>
              <a:rPr lang="en-US" sz="2343">
                <a:solidFill>
                  <a:srgbClr val="2F1800"/>
                </a:solidFill>
                <a:latin typeface="DM Sans"/>
                <a:ea typeface="DM Sans"/>
                <a:cs typeface="DM Sans"/>
                <a:sym typeface="DM Sans"/>
              </a:rPr>
              <a:t> (0.77)</a:t>
            </a:r>
          </a:p>
          <a:p>
            <a:pPr algn="l">
              <a:lnSpc>
                <a:spcPts val="2812"/>
              </a:lnSpc>
            </a:pPr>
          </a:p>
          <a:p>
            <a:pPr algn="l" marL="505944" indent="-252972" lvl="1">
              <a:lnSpc>
                <a:spcPts val="2812"/>
              </a:lnSpc>
              <a:buFont typeface="Arial"/>
              <a:buChar char="•"/>
            </a:pPr>
            <a:r>
              <a:rPr lang="en-US" sz="2343">
                <a:solidFill>
                  <a:srgbClr val="2F1800"/>
                </a:solidFill>
                <a:latin typeface="DM Sans"/>
                <a:ea typeface="DM Sans"/>
                <a:cs typeface="DM Sans"/>
                <a:sym typeface="DM Sans"/>
              </a:rPr>
              <a:t>YEARSWITHCURRMANAGER / </a:t>
            </a:r>
            <a:r>
              <a:rPr lang="en-US" sz="2343">
                <a:solidFill>
                  <a:srgbClr val="2F1800"/>
                </a:solidFill>
                <a:latin typeface="DM Sans"/>
                <a:ea typeface="DM Sans"/>
                <a:cs typeface="DM Sans"/>
                <a:sym typeface="DM Sans"/>
              </a:rPr>
              <a:t>YEARSINCURRENTROLE (0.71)</a:t>
            </a:r>
          </a:p>
          <a:p>
            <a:pPr algn="l">
              <a:lnSpc>
                <a:spcPts val="2332"/>
              </a:lnSpc>
            </a:pPr>
          </a:p>
        </p:txBody>
      </p:sp>
      <p:grpSp>
        <p:nvGrpSpPr>
          <p:cNvPr name="Group 10" id="10"/>
          <p:cNvGrpSpPr/>
          <p:nvPr/>
        </p:nvGrpSpPr>
        <p:grpSpPr>
          <a:xfrm rot="0">
            <a:off x="914843" y="4609535"/>
            <a:ext cx="3295545" cy="518592"/>
            <a:chOff x="0" y="0"/>
            <a:chExt cx="2582588" cy="406400"/>
          </a:xfrm>
        </p:grpSpPr>
        <p:sp>
          <p:nvSpPr>
            <p:cNvPr name="Freeform 11" id="11"/>
            <p:cNvSpPr/>
            <p:nvPr/>
          </p:nvSpPr>
          <p:spPr>
            <a:xfrm flipH="false" flipV="false" rot="0">
              <a:off x="0" y="0"/>
              <a:ext cx="2582588" cy="406400"/>
            </a:xfrm>
            <a:custGeom>
              <a:avLst/>
              <a:gdLst/>
              <a:ahLst/>
              <a:cxnLst/>
              <a:rect r="r" b="b" t="t" l="l"/>
              <a:pathLst>
                <a:path h="406400" w="2582588">
                  <a:moveTo>
                    <a:pt x="2379388" y="0"/>
                  </a:moveTo>
                  <a:cubicBezTo>
                    <a:pt x="2491613" y="0"/>
                    <a:pt x="2582588" y="90976"/>
                    <a:pt x="2582588" y="203200"/>
                  </a:cubicBezTo>
                  <a:cubicBezTo>
                    <a:pt x="2582588" y="315424"/>
                    <a:pt x="2491613" y="406400"/>
                    <a:pt x="2379388"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12" id="12"/>
            <p:cNvSpPr txBox="true"/>
            <p:nvPr/>
          </p:nvSpPr>
          <p:spPr>
            <a:xfrm>
              <a:off x="0" y="76200"/>
              <a:ext cx="2582588" cy="330200"/>
            </a:xfrm>
            <a:prstGeom prst="rect">
              <a:avLst/>
            </a:prstGeom>
          </p:spPr>
          <p:txBody>
            <a:bodyPr anchor="ctr" rtlCol="false" tIns="50800" lIns="50800" bIns="50800" rIns="50800"/>
            <a:lstStyle/>
            <a:p>
              <a:pPr algn="ctr">
                <a:lnSpc>
                  <a:spcPts val="1462"/>
                </a:lnSpc>
              </a:pPr>
            </a:p>
          </p:txBody>
        </p:sp>
      </p:grpSp>
      <p:sp>
        <p:nvSpPr>
          <p:cNvPr name="TextBox 13" id="13"/>
          <p:cNvSpPr txBox="true"/>
          <p:nvPr/>
        </p:nvSpPr>
        <p:spPr>
          <a:xfrm rot="0">
            <a:off x="1151883" y="4657327"/>
            <a:ext cx="2821464" cy="393442"/>
          </a:xfrm>
          <a:prstGeom prst="rect">
            <a:avLst/>
          </a:prstGeom>
        </p:spPr>
        <p:txBody>
          <a:bodyPr anchor="t" rtlCol="false" tIns="0" lIns="0" bIns="0" rIns="0">
            <a:spAutoFit/>
          </a:bodyPr>
          <a:lstStyle/>
          <a:p>
            <a:pPr algn="ctr">
              <a:lnSpc>
                <a:spcPts val="3214"/>
              </a:lnSpc>
            </a:pPr>
            <a:r>
              <a:rPr lang="en-US" b="true" sz="2296">
                <a:solidFill>
                  <a:srgbClr val="FFFFFF"/>
                </a:solidFill>
                <a:latin typeface="DM Sans Bold"/>
                <a:ea typeface="DM Sans Bold"/>
                <a:cs typeface="DM Sans Bold"/>
                <a:sym typeface="DM Sans Bold"/>
              </a:rPr>
              <a:t>DROPPING</a:t>
            </a:r>
          </a:p>
        </p:txBody>
      </p:sp>
      <p:sp>
        <p:nvSpPr>
          <p:cNvPr name="TextBox 14" id="14"/>
          <p:cNvSpPr txBox="true"/>
          <p:nvPr/>
        </p:nvSpPr>
        <p:spPr>
          <a:xfrm rot="0">
            <a:off x="1550637" y="8746373"/>
            <a:ext cx="6285080" cy="352425"/>
          </a:xfrm>
          <a:prstGeom prst="rect">
            <a:avLst/>
          </a:prstGeom>
        </p:spPr>
        <p:txBody>
          <a:bodyPr anchor="t" rtlCol="false" tIns="0" lIns="0" bIns="0" rIns="0">
            <a:spAutoFit/>
          </a:bodyPr>
          <a:lstStyle/>
          <a:p>
            <a:pPr algn="ctr">
              <a:lnSpc>
                <a:spcPts val="2812"/>
              </a:lnSpc>
            </a:pPr>
            <a:r>
              <a:rPr lang="en-US" sz="2343">
                <a:solidFill>
                  <a:srgbClr val="2F1800"/>
                </a:solidFill>
                <a:latin typeface="DM Sans"/>
                <a:ea typeface="DM Sans"/>
                <a:cs typeface="DM Sans"/>
                <a:sym typeface="DM Sans"/>
              </a:rPr>
              <a:t>YEARSATCOMPANY + YEARSINCURRENTROLE</a:t>
            </a:r>
          </a:p>
        </p:txBody>
      </p:sp>
      <p:grpSp>
        <p:nvGrpSpPr>
          <p:cNvPr name="Group 15" id="15"/>
          <p:cNvGrpSpPr/>
          <p:nvPr/>
        </p:nvGrpSpPr>
        <p:grpSpPr>
          <a:xfrm rot="0">
            <a:off x="914843" y="7580081"/>
            <a:ext cx="3295545" cy="518592"/>
            <a:chOff x="0" y="0"/>
            <a:chExt cx="2582588" cy="406400"/>
          </a:xfrm>
        </p:grpSpPr>
        <p:sp>
          <p:nvSpPr>
            <p:cNvPr name="Freeform 16" id="16"/>
            <p:cNvSpPr/>
            <p:nvPr/>
          </p:nvSpPr>
          <p:spPr>
            <a:xfrm flipH="false" flipV="false" rot="0">
              <a:off x="0" y="0"/>
              <a:ext cx="2582588" cy="406400"/>
            </a:xfrm>
            <a:custGeom>
              <a:avLst/>
              <a:gdLst/>
              <a:ahLst/>
              <a:cxnLst/>
              <a:rect r="r" b="b" t="t" l="l"/>
              <a:pathLst>
                <a:path h="406400" w="2582588">
                  <a:moveTo>
                    <a:pt x="2379388" y="0"/>
                  </a:moveTo>
                  <a:cubicBezTo>
                    <a:pt x="2491613" y="0"/>
                    <a:pt x="2582588" y="90976"/>
                    <a:pt x="2582588" y="203200"/>
                  </a:cubicBezTo>
                  <a:cubicBezTo>
                    <a:pt x="2582588" y="315424"/>
                    <a:pt x="2491613" y="406400"/>
                    <a:pt x="2379388"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17" id="17"/>
            <p:cNvSpPr txBox="true"/>
            <p:nvPr/>
          </p:nvSpPr>
          <p:spPr>
            <a:xfrm>
              <a:off x="0" y="76200"/>
              <a:ext cx="2582588" cy="330200"/>
            </a:xfrm>
            <a:prstGeom prst="rect">
              <a:avLst/>
            </a:prstGeom>
          </p:spPr>
          <p:txBody>
            <a:bodyPr anchor="ctr" rtlCol="false" tIns="50800" lIns="50800" bIns="50800" rIns="50800"/>
            <a:lstStyle/>
            <a:p>
              <a:pPr algn="ctr">
                <a:lnSpc>
                  <a:spcPts val="1462"/>
                </a:lnSpc>
              </a:pPr>
            </a:p>
          </p:txBody>
        </p:sp>
      </p:grpSp>
      <p:sp>
        <p:nvSpPr>
          <p:cNvPr name="TextBox 18" id="18"/>
          <p:cNvSpPr txBox="true"/>
          <p:nvPr/>
        </p:nvSpPr>
        <p:spPr>
          <a:xfrm rot="0">
            <a:off x="1151883" y="7627873"/>
            <a:ext cx="2821464" cy="393442"/>
          </a:xfrm>
          <a:prstGeom prst="rect">
            <a:avLst/>
          </a:prstGeom>
        </p:spPr>
        <p:txBody>
          <a:bodyPr anchor="t" rtlCol="false" tIns="0" lIns="0" bIns="0" rIns="0">
            <a:spAutoFit/>
          </a:bodyPr>
          <a:lstStyle/>
          <a:p>
            <a:pPr algn="ctr">
              <a:lnSpc>
                <a:spcPts val="3214"/>
              </a:lnSpc>
            </a:pPr>
            <a:r>
              <a:rPr lang="en-US" b="true" sz="2296">
                <a:solidFill>
                  <a:srgbClr val="FFFFFF"/>
                </a:solidFill>
                <a:latin typeface="DM Sans Bold"/>
                <a:ea typeface="DM Sans Bold"/>
                <a:cs typeface="DM Sans Bold"/>
                <a:sym typeface="DM Sans Bold"/>
              </a:rPr>
              <a:t>COMBINING</a:t>
            </a:r>
          </a:p>
        </p:txBody>
      </p:sp>
      <p:sp>
        <p:nvSpPr>
          <p:cNvPr name="TextBox 19" id="19"/>
          <p:cNvSpPr txBox="true"/>
          <p:nvPr/>
        </p:nvSpPr>
        <p:spPr>
          <a:xfrm rot="0">
            <a:off x="10256410" y="8765423"/>
            <a:ext cx="2222761" cy="352425"/>
          </a:xfrm>
          <a:prstGeom prst="rect">
            <a:avLst/>
          </a:prstGeom>
        </p:spPr>
        <p:txBody>
          <a:bodyPr anchor="t" rtlCol="false" tIns="0" lIns="0" bIns="0" rIns="0">
            <a:spAutoFit/>
          </a:bodyPr>
          <a:lstStyle/>
          <a:p>
            <a:pPr algn="ctr">
              <a:lnSpc>
                <a:spcPts val="2812"/>
              </a:lnSpc>
            </a:pPr>
            <a:r>
              <a:rPr lang="en-US" sz="2343">
                <a:solidFill>
                  <a:srgbClr val="2F1800"/>
                </a:solidFill>
                <a:latin typeface="DM Sans"/>
                <a:ea typeface="DM Sans"/>
                <a:cs typeface="DM Sans"/>
                <a:sym typeface="DM Sans"/>
              </a:rPr>
              <a:t>STAGNATION</a:t>
            </a:r>
          </a:p>
        </p:txBody>
      </p:sp>
      <p:sp>
        <p:nvSpPr>
          <p:cNvPr name="AutoShape 20" id="20"/>
          <p:cNvSpPr/>
          <p:nvPr/>
        </p:nvSpPr>
        <p:spPr>
          <a:xfrm>
            <a:off x="8077145" y="8941635"/>
            <a:ext cx="1937837" cy="0"/>
          </a:xfrm>
          <a:prstGeom prst="line">
            <a:avLst/>
          </a:prstGeom>
          <a:ln cap="flat" w="38100">
            <a:solidFill>
              <a:srgbClr val="2F1800"/>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382" y="259577"/>
            <a:ext cx="5776092" cy="574461"/>
            <a:chOff x="0" y="0"/>
            <a:chExt cx="4086274" cy="406400"/>
          </a:xfrm>
        </p:grpSpPr>
        <p:sp>
          <p:nvSpPr>
            <p:cNvPr name="Freeform 3" id="3"/>
            <p:cNvSpPr/>
            <p:nvPr/>
          </p:nvSpPr>
          <p:spPr>
            <a:xfrm flipH="false" flipV="false" rot="0">
              <a:off x="0" y="0"/>
              <a:ext cx="4086274" cy="406400"/>
            </a:xfrm>
            <a:custGeom>
              <a:avLst/>
              <a:gdLst/>
              <a:ahLst/>
              <a:cxnLst/>
              <a:rect r="r" b="b" t="t" l="l"/>
              <a:pathLst>
                <a:path h="406400" w="4086274">
                  <a:moveTo>
                    <a:pt x="3883074" y="0"/>
                  </a:moveTo>
                  <a:cubicBezTo>
                    <a:pt x="3995298" y="0"/>
                    <a:pt x="4086274" y="90976"/>
                    <a:pt x="4086274" y="203200"/>
                  </a:cubicBezTo>
                  <a:cubicBezTo>
                    <a:pt x="4086274" y="315424"/>
                    <a:pt x="3995298" y="406400"/>
                    <a:pt x="3883074"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4" id="4"/>
            <p:cNvSpPr txBox="true"/>
            <p:nvPr/>
          </p:nvSpPr>
          <p:spPr>
            <a:xfrm>
              <a:off x="0" y="76200"/>
              <a:ext cx="4086274" cy="330200"/>
            </a:xfrm>
            <a:prstGeom prst="rect">
              <a:avLst/>
            </a:prstGeom>
          </p:spPr>
          <p:txBody>
            <a:bodyPr anchor="ctr" rtlCol="false" tIns="50800" lIns="50800" bIns="50800" rIns="50800"/>
            <a:lstStyle/>
            <a:p>
              <a:pPr algn="ctr">
                <a:lnSpc>
                  <a:spcPts val="1462"/>
                </a:lnSpc>
              </a:pPr>
            </a:p>
          </p:txBody>
        </p:sp>
      </p:grpSp>
      <p:sp>
        <p:nvSpPr>
          <p:cNvPr name="Freeform 5" id="5"/>
          <p:cNvSpPr/>
          <p:nvPr/>
        </p:nvSpPr>
        <p:spPr>
          <a:xfrm flipH="false" flipV="false" rot="0">
            <a:off x="1405001" y="2157289"/>
            <a:ext cx="14143271" cy="8043986"/>
          </a:xfrm>
          <a:custGeom>
            <a:avLst/>
            <a:gdLst/>
            <a:ahLst/>
            <a:cxnLst/>
            <a:rect r="r" b="b" t="t" l="l"/>
            <a:pathLst>
              <a:path h="8043986" w="14143271">
                <a:moveTo>
                  <a:pt x="0" y="0"/>
                </a:moveTo>
                <a:lnTo>
                  <a:pt x="14143271" y="0"/>
                </a:lnTo>
                <a:lnTo>
                  <a:pt x="14143271" y="8043986"/>
                </a:lnTo>
                <a:lnTo>
                  <a:pt x="0" y="8043986"/>
                </a:lnTo>
                <a:lnTo>
                  <a:pt x="0" y="0"/>
                </a:lnTo>
                <a:close/>
              </a:path>
            </a:pathLst>
          </a:custGeom>
          <a:blipFill>
            <a:blip r:embed="rId2"/>
            <a:stretch>
              <a:fillRect l="0" t="0" r="0" b="0"/>
            </a:stretch>
          </a:blipFill>
        </p:spPr>
      </p:sp>
      <p:grpSp>
        <p:nvGrpSpPr>
          <p:cNvPr name="Group 6" id="6"/>
          <p:cNvGrpSpPr/>
          <p:nvPr/>
        </p:nvGrpSpPr>
        <p:grpSpPr>
          <a:xfrm rot="0">
            <a:off x="1739655" y="1638697"/>
            <a:ext cx="3295545" cy="518592"/>
            <a:chOff x="0" y="0"/>
            <a:chExt cx="2582588" cy="406400"/>
          </a:xfrm>
        </p:grpSpPr>
        <p:sp>
          <p:nvSpPr>
            <p:cNvPr name="Freeform 7" id="7"/>
            <p:cNvSpPr/>
            <p:nvPr/>
          </p:nvSpPr>
          <p:spPr>
            <a:xfrm flipH="false" flipV="false" rot="0">
              <a:off x="0" y="0"/>
              <a:ext cx="2582588" cy="406400"/>
            </a:xfrm>
            <a:custGeom>
              <a:avLst/>
              <a:gdLst/>
              <a:ahLst/>
              <a:cxnLst/>
              <a:rect r="r" b="b" t="t" l="l"/>
              <a:pathLst>
                <a:path h="406400" w="2582588">
                  <a:moveTo>
                    <a:pt x="2379388" y="0"/>
                  </a:moveTo>
                  <a:cubicBezTo>
                    <a:pt x="2491613" y="0"/>
                    <a:pt x="2582588" y="90976"/>
                    <a:pt x="2582588" y="203200"/>
                  </a:cubicBezTo>
                  <a:cubicBezTo>
                    <a:pt x="2582588" y="315424"/>
                    <a:pt x="2491613" y="406400"/>
                    <a:pt x="2379388" y="406400"/>
                  </a:cubicBezTo>
                  <a:lnTo>
                    <a:pt x="203200" y="406400"/>
                  </a:lnTo>
                  <a:cubicBezTo>
                    <a:pt x="90976" y="406400"/>
                    <a:pt x="0" y="315424"/>
                    <a:pt x="0" y="203200"/>
                  </a:cubicBezTo>
                  <a:cubicBezTo>
                    <a:pt x="0" y="90976"/>
                    <a:pt x="90976" y="0"/>
                    <a:pt x="203200" y="0"/>
                  </a:cubicBezTo>
                  <a:close/>
                </a:path>
              </a:pathLst>
            </a:custGeom>
            <a:solidFill>
              <a:srgbClr val="2F1800"/>
            </a:solidFill>
            <a:ln cap="sq">
              <a:noFill/>
              <a:prstDash val="solid"/>
              <a:miter/>
            </a:ln>
          </p:spPr>
        </p:sp>
        <p:sp>
          <p:nvSpPr>
            <p:cNvPr name="TextBox 8" id="8"/>
            <p:cNvSpPr txBox="true"/>
            <p:nvPr/>
          </p:nvSpPr>
          <p:spPr>
            <a:xfrm>
              <a:off x="0" y="76200"/>
              <a:ext cx="2582588" cy="330200"/>
            </a:xfrm>
            <a:prstGeom prst="rect">
              <a:avLst/>
            </a:prstGeom>
          </p:spPr>
          <p:txBody>
            <a:bodyPr anchor="ctr" rtlCol="false" tIns="50800" lIns="50800" bIns="50800" rIns="50800"/>
            <a:lstStyle/>
            <a:p>
              <a:pPr algn="ctr">
                <a:lnSpc>
                  <a:spcPts val="1462"/>
                </a:lnSpc>
              </a:pPr>
            </a:p>
          </p:txBody>
        </p:sp>
      </p:grpSp>
      <p:sp>
        <p:nvSpPr>
          <p:cNvPr name="Freeform 9" id="9"/>
          <p:cNvSpPr/>
          <p:nvPr/>
        </p:nvSpPr>
        <p:spPr>
          <a:xfrm flipH="false" flipV="false" rot="0">
            <a:off x="15548272" y="0"/>
            <a:ext cx="2739728" cy="2356166"/>
          </a:xfrm>
          <a:custGeom>
            <a:avLst/>
            <a:gdLst/>
            <a:ahLst/>
            <a:cxnLst/>
            <a:rect r="r" b="b" t="t" l="l"/>
            <a:pathLst>
              <a:path h="2356166" w="2739728">
                <a:moveTo>
                  <a:pt x="0" y="0"/>
                </a:moveTo>
                <a:lnTo>
                  <a:pt x="2739728" y="0"/>
                </a:lnTo>
                <a:lnTo>
                  <a:pt x="2739728" y="2356166"/>
                </a:lnTo>
                <a:lnTo>
                  <a:pt x="0" y="23561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0" id="10"/>
          <p:cNvSpPr txBox="true"/>
          <p:nvPr/>
        </p:nvSpPr>
        <p:spPr>
          <a:xfrm rot="0">
            <a:off x="700257" y="890587"/>
            <a:ext cx="8618753" cy="285750"/>
          </a:xfrm>
          <a:prstGeom prst="rect">
            <a:avLst/>
          </a:prstGeom>
        </p:spPr>
        <p:txBody>
          <a:bodyPr anchor="t" rtlCol="false" tIns="0" lIns="0" bIns="0" rIns="0">
            <a:spAutoFit/>
          </a:bodyPr>
          <a:lstStyle/>
          <a:p>
            <a:pPr algn="l">
              <a:lnSpc>
                <a:spcPts val="2332"/>
              </a:lnSpc>
            </a:pPr>
            <a:r>
              <a:rPr lang="en-US" sz="1943">
                <a:solidFill>
                  <a:srgbClr val="2F1800"/>
                </a:solidFill>
                <a:latin typeface="DM Sans"/>
                <a:ea typeface="DM Sans"/>
                <a:cs typeface="DM Sans"/>
                <a:sym typeface="DM Sans"/>
              </a:rPr>
              <a:t>NUMERICAL FEATURE</a:t>
            </a:r>
            <a:r>
              <a:rPr lang="en-US" sz="1943">
                <a:solidFill>
                  <a:srgbClr val="2F1800"/>
                </a:solidFill>
                <a:latin typeface="DM Sans"/>
                <a:ea typeface="DM Sans"/>
                <a:cs typeface="DM Sans"/>
                <a:sym typeface="DM Sans"/>
              </a:rPr>
              <a:t>S - INDIVIDUAL ATTRITION ANALYSIS</a:t>
            </a:r>
          </a:p>
        </p:txBody>
      </p:sp>
      <p:sp>
        <p:nvSpPr>
          <p:cNvPr name="TextBox 11" id="11"/>
          <p:cNvSpPr txBox="true"/>
          <p:nvPr/>
        </p:nvSpPr>
        <p:spPr>
          <a:xfrm rot="0">
            <a:off x="914843" y="317648"/>
            <a:ext cx="4945171" cy="430697"/>
          </a:xfrm>
          <a:prstGeom prst="rect">
            <a:avLst/>
          </a:prstGeom>
        </p:spPr>
        <p:txBody>
          <a:bodyPr anchor="t" rtlCol="false" tIns="0" lIns="0" bIns="0" rIns="0">
            <a:spAutoFit/>
          </a:bodyPr>
          <a:lstStyle/>
          <a:p>
            <a:pPr algn="ctr">
              <a:lnSpc>
                <a:spcPts val="3560"/>
              </a:lnSpc>
            </a:pPr>
            <a:r>
              <a:rPr lang="en-US" b="true" sz="2543">
                <a:solidFill>
                  <a:srgbClr val="FFFFFF"/>
                </a:solidFill>
                <a:latin typeface="DM Sans Bold"/>
                <a:ea typeface="DM Sans Bold"/>
                <a:cs typeface="DM Sans Bold"/>
                <a:sym typeface="DM Sans Bold"/>
              </a:rPr>
              <a:t>EXPLORATORY ANALYSIS</a:t>
            </a:r>
          </a:p>
        </p:txBody>
      </p:sp>
      <p:sp>
        <p:nvSpPr>
          <p:cNvPr name="TextBox 12" id="12"/>
          <p:cNvSpPr txBox="true"/>
          <p:nvPr/>
        </p:nvSpPr>
        <p:spPr>
          <a:xfrm rot="0">
            <a:off x="1976696" y="1686489"/>
            <a:ext cx="2821464" cy="393442"/>
          </a:xfrm>
          <a:prstGeom prst="rect">
            <a:avLst/>
          </a:prstGeom>
        </p:spPr>
        <p:txBody>
          <a:bodyPr anchor="t" rtlCol="false" tIns="0" lIns="0" bIns="0" rIns="0">
            <a:spAutoFit/>
          </a:bodyPr>
          <a:lstStyle/>
          <a:p>
            <a:pPr algn="ctr">
              <a:lnSpc>
                <a:spcPts val="3214"/>
              </a:lnSpc>
            </a:pPr>
            <a:r>
              <a:rPr lang="en-US" b="true" sz="2296">
                <a:solidFill>
                  <a:srgbClr val="FFFFFF"/>
                </a:solidFill>
                <a:latin typeface="DM Sans Bold"/>
                <a:ea typeface="DM Sans Bold"/>
                <a:cs typeface="DM Sans Bold"/>
                <a:sym typeface="DM Sans Bold"/>
              </a:rPr>
              <a:t>HISTOGRAM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DAGZlRbyxcI</dc:identifier>
  <dcterms:modified xsi:type="dcterms:W3CDTF">2011-08-01T06:04:30Z</dcterms:modified>
  <cp:revision>1</cp:revision>
  <dc:title>Orange and Brown Illustration Business Report Presentation</dc:title>
</cp:coreProperties>
</file>